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6"/>
  </p:notesMasterIdLst>
  <p:sldIdLst>
    <p:sldId id="256" r:id="rId2"/>
    <p:sldId id="566" r:id="rId3"/>
    <p:sldId id="422" r:id="rId4"/>
    <p:sldId id="287" r:id="rId5"/>
    <p:sldId id="816" r:id="rId6"/>
    <p:sldId id="382" r:id="rId7"/>
    <p:sldId id="289"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269" r:id="rId26"/>
    <p:sldId id="562" r:id="rId27"/>
    <p:sldId id="329" r:id="rId28"/>
    <p:sldId id="496" r:id="rId29"/>
    <p:sldId id="743" r:id="rId30"/>
    <p:sldId id="574" r:id="rId31"/>
    <p:sldId id="569" r:id="rId32"/>
    <p:sldId id="577" r:id="rId33"/>
    <p:sldId id="579" r:id="rId34"/>
    <p:sldId id="580" r:id="rId35"/>
    <p:sldId id="581" r:id="rId36"/>
    <p:sldId id="582" r:id="rId37"/>
    <p:sldId id="383" r:id="rId38"/>
    <p:sldId id="806" r:id="rId39"/>
    <p:sldId id="775" r:id="rId40"/>
    <p:sldId id="812" r:id="rId41"/>
    <p:sldId id="776" r:id="rId42"/>
    <p:sldId id="777" r:id="rId43"/>
    <p:sldId id="778" r:id="rId44"/>
    <p:sldId id="741" r:id="rId45"/>
    <p:sldId id="738" r:id="rId46"/>
    <p:sldId id="739" r:id="rId47"/>
    <p:sldId id="740" r:id="rId48"/>
    <p:sldId id="785" r:id="rId49"/>
    <p:sldId id="810" r:id="rId50"/>
    <p:sldId id="704" r:id="rId51"/>
    <p:sldId id="708" r:id="rId52"/>
    <p:sldId id="804" r:id="rId53"/>
    <p:sldId id="795" r:id="rId54"/>
    <p:sldId id="819" r:id="rId55"/>
    <p:sldId id="715" r:id="rId56"/>
    <p:sldId id="798" r:id="rId57"/>
    <p:sldId id="760" r:id="rId58"/>
    <p:sldId id="817" r:id="rId59"/>
    <p:sldId id="747" r:id="rId60"/>
    <p:sldId id="818" r:id="rId61"/>
    <p:sldId id="769" r:id="rId62"/>
    <p:sldId id="770" r:id="rId63"/>
    <p:sldId id="771" r:id="rId64"/>
    <p:sldId id="772" r:id="rId65"/>
    <p:sldId id="773" r:id="rId66"/>
    <p:sldId id="800" r:id="rId67"/>
    <p:sldId id="801" r:id="rId68"/>
    <p:sldId id="525" r:id="rId69"/>
    <p:sldId id="583" r:id="rId70"/>
    <p:sldId id="584" r:id="rId71"/>
    <p:sldId id="585" r:id="rId72"/>
    <p:sldId id="561" r:id="rId73"/>
    <p:sldId id="323" r:id="rId74"/>
    <p:sldId id="455" r:id="rId75"/>
    <p:sldId id="689" r:id="rId76"/>
    <p:sldId id="595" r:id="rId77"/>
    <p:sldId id="688" r:id="rId78"/>
    <p:sldId id="398" r:id="rId79"/>
    <p:sldId id="399" r:id="rId80"/>
    <p:sldId id="400" r:id="rId81"/>
    <p:sldId id="666" r:id="rId82"/>
    <p:sldId id="667" r:id="rId83"/>
    <p:sldId id="307" r:id="rId84"/>
    <p:sldId id="321" r:id="rId85"/>
    <p:sldId id="409" r:id="rId86"/>
    <p:sldId id="410" r:id="rId87"/>
    <p:sldId id="411" r:id="rId88"/>
    <p:sldId id="413" r:id="rId89"/>
    <p:sldId id="412" r:id="rId90"/>
    <p:sldId id="308" r:id="rId91"/>
    <p:sldId id="415" r:id="rId92"/>
    <p:sldId id="419" r:id="rId93"/>
    <p:sldId id="526" r:id="rId94"/>
    <p:sldId id="495" r:id="rId95"/>
    <p:sldId id="418" r:id="rId96"/>
    <p:sldId id="416" r:id="rId97"/>
    <p:sldId id="408" r:id="rId98"/>
    <p:sldId id="417" r:id="rId99"/>
    <p:sldId id="527" r:id="rId100"/>
    <p:sldId id="530" r:id="rId101"/>
    <p:sldId id="528" r:id="rId102"/>
    <p:sldId id="333" r:id="rId103"/>
    <p:sldId id="334" r:id="rId104"/>
    <p:sldId id="335" r:id="rId105"/>
    <p:sldId id="338" r:id="rId106"/>
    <p:sldId id="529" r:id="rId107"/>
    <p:sldId id="349" r:id="rId108"/>
    <p:sldId id="348" r:id="rId109"/>
    <p:sldId id="350" r:id="rId110"/>
    <p:sldId id="351" r:id="rId111"/>
    <p:sldId id="299" r:id="rId112"/>
    <p:sldId id="353" r:id="rId113"/>
    <p:sldId id="290" r:id="rId114"/>
    <p:sldId id="281" r:id="rId1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17"/>
    <p:restoredTop sz="71727" autoAdjust="0"/>
  </p:normalViewPr>
  <p:slideViewPr>
    <p:cSldViewPr snapToGrid="0" snapToObjects="1">
      <p:cViewPr varScale="1">
        <p:scale>
          <a:sx n="113" d="100"/>
          <a:sy n="113" d="100"/>
        </p:scale>
        <p:origin x="3256"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6/9/24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7.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a:extLst>
            <a:ext uri="{FF2B5EF4-FFF2-40B4-BE49-F238E27FC236}">
              <a16:creationId xmlns:a16="http://schemas.microsoft.com/office/drawing/2014/main" id="{F4F5436F-549B-4EDB-37A5-754CE36043ED}"/>
            </a:ext>
          </a:extLst>
        </p:cNvPr>
        <p:cNvGrpSpPr/>
        <p:nvPr/>
      </p:nvGrpSpPr>
      <p:grpSpPr>
        <a:xfrm>
          <a:off x="0" y="0"/>
          <a:ext cx="0" cy="0"/>
          <a:chOff x="0" y="0"/>
          <a:chExt cx="0" cy="0"/>
        </a:xfrm>
      </p:grpSpPr>
      <p:sp>
        <p:nvSpPr>
          <p:cNvPr id="412" name="Google Shape;412;g5eba477314_0_45:notes">
            <a:extLst>
              <a:ext uri="{FF2B5EF4-FFF2-40B4-BE49-F238E27FC236}">
                <a16:creationId xmlns:a16="http://schemas.microsoft.com/office/drawing/2014/main" id="{F364226F-CE8D-0088-99DE-719F9F5451E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eba477314_0_45:notes">
            <a:extLst>
              <a:ext uri="{FF2B5EF4-FFF2-40B4-BE49-F238E27FC236}">
                <a16:creationId xmlns:a16="http://schemas.microsoft.com/office/drawing/2014/main" id="{41FF12D2-7DA6-85A0-5AC9-0315C4874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Microservices are really an iteration of SOA, with the vendor control removed, and a focus on loose coupling. Why is this important? Because there is a lot of significant guidance from SOA that is applicable to Microservices, and many operate without knowing that when a microservice document refers to concepts such as ‘business capability’ it means something specific, that has meaning to those who have an SOA background.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when we talk about microservices there are some things we do not mean, particularly API based services or Entity based services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5621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29</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131300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37</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38</a:t>
            </a:fld>
            <a:endParaRPr lang="en-US"/>
          </a:p>
        </p:txBody>
      </p:sp>
    </p:spTree>
    <p:extLst>
      <p:ext uri="{BB962C8B-B14F-4D97-AF65-F5344CB8AC3E}">
        <p14:creationId xmlns:p14="http://schemas.microsoft.com/office/powerpoint/2010/main" val="2315438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39</a:t>
            </a:fld>
            <a:endParaRPr lang="en-US"/>
          </a:p>
        </p:txBody>
      </p:sp>
    </p:spTree>
    <p:extLst>
      <p:ext uri="{BB962C8B-B14F-4D97-AF65-F5344CB8AC3E}">
        <p14:creationId xmlns:p14="http://schemas.microsoft.com/office/powerpoint/2010/main" val="3925616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40</a:t>
            </a:fld>
            <a:endParaRPr lang="en-US"/>
          </a:p>
        </p:txBody>
      </p:sp>
    </p:spTree>
    <p:extLst>
      <p:ext uri="{BB962C8B-B14F-4D97-AF65-F5344CB8AC3E}">
        <p14:creationId xmlns:p14="http://schemas.microsoft.com/office/powerpoint/2010/main" val="297294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41</a:t>
            </a:fld>
            <a:endParaRPr lang="en-US"/>
          </a:p>
        </p:txBody>
      </p:sp>
    </p:spTree>
    <p:extLst>
      <p:ext uri="{BB962C8B-B14F-4D97-AF65-F5344CB8AC3E}">
        <p14:creationId xmlns:p14="http://schemas.microsoft.com/office/powerpoint/2010/main" val="3699714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42</a:t>
            </a:fld>
            <a:endParaRPr lang="en-US"/>
          </a:p>
        </p:txBody>
      </p:sp>
    </p:spTree>
    <p:extLst>
      <p:ext uri="{BB962C8B-B14F-4D97-AF65-F5344CB8AC3E}">
        <p14:creationId xmlns:p14="http://schemas.microsoft.com/office/powerpoint/2010/main" val="3508747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43</a:t>
            </a:fld>
            <a:endParaRPr lang="en-US"/>
          </a:p>
        </p:txBody>
      </p:sp>
    </p:spTree>
    <p:extLst>
      <p:ext uri="{BB962C8B-B14F-4D97-AF65-F5344CB8AC3E}">
        <p14:creationId xmlns:p14="http://schemas.microsoft.com/office/powerpoint/2010/main" val="402307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Core idea: we model software as a flow of data, a stream, and our requirements as transformations to that data</a:t>
            </a:r>
          </a:p>
        </p:txBody>
      </p:sp>
      <p:sp>
        <p:nvSpPr>
          <p:cNvPr id="4" name="Slide Number Placeholder 3"/>
          <p:cNvSpPr>
            <a:spLocks noGrp="1"/>
          </p:cNvSpPr>
          <p:nvPr>
            <p:ph type="sldNum" sz="quarter" idx="5"/>
          </p:nvPr>
        </p:nvSpPr>
        <p:spPr/>
        <p:txBody>
          <a:bodyPr/>
          <a:lstStyle/>
          <a:p>
            <a:fld id="{5595B2D4-F489-0C43-B080-1E7A20BD1C94}" type="slidenum">
              <a:rPr lang="en-US" smtClean="0"/>
              <a:t>44</a:t>
            </a:fld>
            <a:endParaRPr lang="en-US"/>
          </a:p>
        </p:txBody>
      </p:sp>
    </p:spTree>
    <p:extLst>
      <p:ext uri="{BB962C8B-B14F-4D97-AF65-F5344CB8AC3E}">
        <p14:creationId xmlns:p14="http://schemas.microsoft.com/office/powerpoint/2010/main" val="640863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45</a:t>
            </a:fld>
            <a:endParaRPr lang="en-US"/>
          </a:p>
        </p:txBody>
      </p:sp>
    </p:spTree>
    <p:extLst>
      <p:ext uri="{BB962C8B-B14F-4D97-AF65-F5344CB8AC3E}">
        <p14:creationId xmlns:p14="http://schemas.microsoft.com/office/powerpoint/2010/main" val="4213917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46</a:t>
            </a:fld>
            <a:endParaRPr lang="en-US"/>
          </a:p>
        </p:txBody>
      </p:sp>
    </p:spTree>
    <p:extLst>
      <p:ext uri="{BB962C8B-B14F-4D97-AF65-F5344CB8AC3E}">
        <p14:creationId xmlns:p14="http://schemas.microsoft.com/office/powerpoint/2010/main" val="118086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Reactive Programming</a:t>
            </a:r>
          </a:p>
          <a:p>
            <a:r>
              <a:rPr lang="en-GB" dirty="0"/>
              <a:t>=================</a:t>
            </a:r>
          </a:p>
          <a:p>
            <a:endParaRPr lang="en-GB" dirty="0"/>
          </a:p>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47</a:t>
            </a:fld>
            <a:endParaRPr lang="en-US"/>
          </a:p>
        </p:txBody>
      </p:sp>
    </p:spTree>
    <p:extLst>
      <p:ext uri="{BB962C8B-B14F-4D97-AF65-F5344CB8AC3E}">
        <p14:creationId xmlns:p14="http://schemas.microsoft.com/office/powerpoint/2010/main" val="2787779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48</a:t>
            </a:fld>
            <a:endParaRPr lang="en-GB"/>
          </a:p>
        </p:txBody>
      </p:sp>
    </p:spTree>
    <p:extLst>
      <p:ext uri="{BB962C8B-B14F-4D97-AF65-F5344CB8AC3E}">
        <p14:creationId xmlns:p14="http://schemas.microsoft.com/office/powerpoint/2010/main" val="1785756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49</a:t>
            </a:fld>
            <a:endParaRPr lang="en-US"/>
          </a:p>
        </p:txBody>
      </p:sp>
    </p:spTree>
    <p:extLst>
      <p:ext uri="{BB962C8B-B14F-4D97-AF65-F5344CB8AC3E}">
        <p14:creationId xmlns:p14="http://schemas.microsoft.com/office/powerpoint/2010/main" val="3477164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51</a:t>
            </a:fld>
            <a:endParaRPr lang="en-US"/>
          </a:p>
        </p:txBody>
      </p:sp>
    </p:spTree>
    <p:extLst>
      <p:ext uri="{BB962C8B-B14F-4D97-AF65-F5344CB8AC3E}">
        <p14:creationId xmlns:p14="http://schemas.microsoft.com/office/powerpoint/2010/main" val="3898842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52</a:t>
            </a:fld>
            <a:endParaRPr lang="en-US"/>
          </a:p>
        </p:txBody>
      </p:sp>
    </p:spTree>
    <p:extLst>
      <p:ext uri="{BB962C8B-B14F-4D97-AF65-F5344CB8AC3E}">
        <p14:creationId xmlns:p14="http://schemas.microsoft.com/office/powerpoint/2010/main" val="2200753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53</a:t>
            </a:fld>
            <a:endParaRPr lang="en-US"/>
          </a:p>
        </p:txBody>
      </p:sp>
    </p:spTree>
    <p:extLst>
      <p:ext uri="{BB962C8B-B14F-4D97-AF65-F5344CB8AC3E}">
        <p14:creationId xmlns:p14="http://schemas.microsoft.com/office/powerpoint/2010/main" val="2748279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54</a:t>
            </a:fld>
            <a:endParaRPr lang="en-GB"/>
          </a:p>
        </p:txBody>
      </p:sp>
    </p:spTree>
    <p:extLst>
      <p:ext uri="{BB962C8B-B14F-4D97-AF65-F5344CB8AC3E}">
        <p14:creationId xmlns:p14="http://schemas.microsoft.com/office/powerpoint/2010/main" val="3183629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55</a:t>
            </a:fld>
            <a:endParaRPr lang="en-US"/>
          </a:p>
        </p:txBody>
      </p:sp>
    </p:spTree>
    <p:extLst>
      <p:ext uri="{BB962C8B-B14F-4D97-AF65-F5344CB8AC3E}">
        <p14:creationId xmlns:p14="http://schemas.microsoft.com/office/powerpoint/2010/main" val="690157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56</a:t>
            </a:fld>
            <a:endParaRPr lang="en-US"/>
          </a:p>
        </p:txBody>
      </p:sp>
    </p:spTree>
    <p:extLst>
      <p:ext uri="{BB962C8B-B14F-4D97-AF65-F5344CB8AC3E}">
        <p14:creationId xmlns:p14="http://schemas.microsoft.com/office/powerpoint/2010/main" val="985066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57</a:t>
            </a:fld>
            <a:endParaRPr lang="en-US"/>
          </a:p>
        </p:txBody>
      </p:sp>
    </p:spTree>
    <p:extLst>
      <p:ext uri="{BB962C8B-B14F-4D97-AF65-F5344CB8AC3E}">
        <p14:creationId xmlns:p14="http://schemas.microsoft.com/office/powerpoint/2010/main" val="2345644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58</a:t>
            </a:fld>
            <a:endParaRPr lang="en-US"/>
          </a:p>
        </p:txBody>
      </p:sp>
    </p:spTree>
    <p:extLst>
      <p:ext uri="{BB962C8B-B14F-4D97-AF65-F5344CB8AC3E}">
        <p14:creationId xmlns:p14="http://schemas.microsoft.com/office/powerpoint/2010/main" val="449207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59</a:t>
            </a:fld>
            <a:endParaRPr lang="en-US"/>
          </a:p>
        </p:txBody>
      </p:sp>
    </p:spTree>
    <p:extLst>
      <p:ext uri="{BB962C8B-B14F-4D97-AF65-F5344CB8AC3E}">
        <p14:creationId xmlns:p14="http://schemas.microsoft.com/office/powerpoint/2010/main" val="3199881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61</a:t>
            </a:fld>
            <a:endParaRPr lang="en-US"/>
          </a:p>
        </p:txBody>
      </p:sp>
    </p:spTree>
    <p:extLst>
      <p:ext uri="{BB962C8B-B14F-4D97-AF65-F5344CB8AC3E}">
        <p14:creationId xmlns:p14="http://schemas.microsoft.com/office/powerpoint/2010/main" val="2044385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66</a:t>
            </a:fld>
            <a:endParaRPr lang="en-US"/>
          </a:p>
        </p:txBody>
      </p:sp>
    </p:spTree>
    <p:extLst>
      <p:ext uri="{BB962C8B-B14F-4D97-AF65-F5344CB8AC3E}">
        <p14:creationId xmlns:p14="http://schemas.microsoft.com/office/powerpoint/2010/main" val="2567377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E11CB-7D03-09F2-62FA-88F4C0406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AE00B-1FE7-017F-F38A-E1BA6B570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CB438-58B4-88C8-8A90-D5E1DD6A1AC3}"/>
              </a:ext>
            </a:extLst>
          </p:cNvPr>
          <p:cNvSpPr>
            <a:spLocks noGrp="1"/>
          </p:cNvSpPr>
          <p:nvPr>
            <p:ph type="body" idx="1"/>
          </p:nvPr>
        </p:nvSpPr>
        <p:spPr/>
        <p:txBody>
          <a:bodyPr/>
          <a:lstStyle/>
          <a:p>
            <a:r>
              <a:rPr lang="en-US" b="1" dirty="0">
                <a:effectLst/>
              </a:rPr>
              <a:t>Document Message</a:t>
            </a:r>
            <a:r>
              <a:rPr lang="en-US" dirty="0"/>
              <a:t>: Use a Document Message to reliably transfer a data structure between applications. Whereas a Command Message tells the receiver to invoke certain behavior, a Document Message just passes data and lets the receiver decide what, if anything, to do with the data. The data is a single unit of data, a single object or data structure that may decompose into smaller units. Guaranteed Messaging may be appropriate, but not Message Expiration.</a:t>
            </a:r>
          </a:p>
        </p:txBody>
      </p:sp>
      <p:sp>
        <p:nvSpPr>
          <p:cNvPr id="4" name="Slide Number Placeholder 3">
            <a:extLst>
              <a:ext uri="{FF2B5EF4-FFF2-40B4-BE49-F238E27FC236}">
                <a16:creationId xmlns:a16="http://schemas.microsoft.com/office/drawing/2014/main" id="{82C7D997-E701-5502-0810-E7D467255515}"/>
              </a:ext>
            </a:extLst>
          </p:cNvPr>
          <p:cNvSpPr>
            <a:spLocks noGrp="1"/>
          </p:cNvSpPr>
          <p:nvPr>
            <p:ph type="sldNum" sz="quarter" idx="10"/>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3789739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F0862-D2BD-FBA0-C622-F28DE685F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20D56-8279-8C78-F708-CE2FFF6BF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6B065-AFCC-AFBA-61EF-1099EEC5EBE1}"/>
              </a:ext>
            </a:extLst>
          </p:cNvPr>
          <p:cNvSpPr>
            <a:spLocks noGrp="1"/>
          </p:cNvSpPr>
          <p:nvPr>
            <p:ph type="body" idx="1"/>
          </p:nvPr>
        </p:nvSpPr>
        <p:spPr/>
        <p:txBody>
          <a:bodyPr/>
          <a:lstStyle/>
          <a:p>
            <a:r>
              <a:rPr lang="en-US" b="1" dirty="0">
                <a:effectLst/>
              </a:rPr>
              <a:t>Event Message</a:t>
            </a:r>
            <a:r>
              <a:rPr lang="en-US" dirty="0">
                <a:effectLst/>
              </a:rPr>
              <a:t>: Several applications would like to use event notification to coordinate their actions and would like to use Messaging (53) to communicate those events. Use an Event Message for reliable, asynchronous event notification between applications. The difference between an Event Message and a Document Message (147) is a matter of timing and content. An event’s contents are typically less important. Many events even have an empty message body; their mere occurrence tells the observer to react. An event’s timing is very important; the subject should issue an event as soon as a change occurs, and the observer should process it quickly while it’s still relevant. </a:t>
            </a:r>
          </a:p>
          <a:p>
            <a:endParaRPr lang="en-US" dirty="0"/>
          </a:p>
        </p:txBody>
      </p:sp>
      <p:sp>
        <p:nvSpPr>
          <p:cNvPr id="4" name="Slide Number Placeholder 3">
            <a:extLst>
              <a:ext uri="{FF2B5EF4-FFF2-40B4-BE49-F238E27FC236}">
                <a16:creationId xmlns:a16="http://schemas.microsoft.com/office/drawing/2014/main" id="{C8C8FFD9-198D-2F4C-8DF6-E456AEE6EC43}"/>
              </a:ext>
            </a:extLst>
          </p:cNvPr>
          <p:cNvSpPr>
            <a:spLocks noGrp="1"/>
          </p:cNvSpPr>
          <p:nvPr>
            <p:ph type="sldNum" sz="quarter" idx="10"/>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31842464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88</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89</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95</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96</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98</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99</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102</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104</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105</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106</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107</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109</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110</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112</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113</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09/06/2024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09/06/2024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09/06/2024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09/06/2024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09/06/2024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09/06/2024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09/06/2024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09/06/2024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09/06/2024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09/06/2024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09/06/2024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09/06/2024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martinfowler.com/articles/microservic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X/</a:t>
            </a:r>
            <a:r>
              <a:rPr lang="en-US" dirty="0" err="1"/>
              <a:t>Hachyderm</a:t>
            </a:r>
            <a:r>
              <a:rPr lang="en-US" dirty="0"/>
              <a:t>: </a:t>
            </a:r>
            <a:r>
              <a:rPr lang="en-US" dirty="0" err="1"/>
              <a:t>ICooper</a:t>
            </a:r>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Distributed Systems</a:t>
            </a:r>
          </a:p>
        </p:txBody>
      </p:sp>
      <p:sp>
        <p:nvSpPr>
          <p:cNvPr id="5" name="Text Placeholder 4"/>
          <p:cNvSpPr>
            <a:spLocks noGrp="1"/>
          </p:cNvSpPr>
          <p:nvPr>
            <p:ph type="body" idx="1"/>
          </p:nvPr>
        </p:nvSpPr>
        <p:spPr/>
        <p:txBody>
          <a:bodyPr/>
          <a:lstStyle/>
          <a:p>
            <a:r>
              <a:rPr lang="en-US" dirty="0"/>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10</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100</a:t>
            </a:fld>
            <a:endParaRPr lang="en-US"/>
          </a:p>
        </p:txBody>
      </p:sp>
    </p:spTree>
    <p:extLst>
      <p:ext uri="{BB962C8B-B14F-4D97-AF65-F5344CB8AC3E}">
        <p14:creationId xmlns:p14="http://schemas.microsoft.com/office/powerpoint/2010/main" val="41146763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101</a:t>
            </a:fld>
            <a:endParaRPr lang="en-US"/>
          </a:p>
        </p:txBody>
      </p:sp>
    </p:spTree>
    <p:extLst>
      <p:ext uri="{BB962C8B-B14F-4D97-AF65-F5344CB8AC3E}">
        <p14:creationId xmlns:p14="http://schemas.microsoft.com/office/powerpoint/2010/main" val="15042855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102</a:t>
            </a:fld>
            <a:endParaRPr lang="en-US"/>
          </a:p>
        </p:txBody>
      </p:sp>
    </p:spTree>
    <p:extLst>
      <p:ext uri="{BB962C8B-B14F-4D97-AF65-F5344CB8AC3E}">
        <p14:creationId xmlns:p14="http://schemas.microsoft.com/office/powerpoint/2010/main" val="32970229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103</a:t>
            </a:fld>
            <a:endParaRPr lang="en-US"/>
          </a:p>
        </p:txBody>
      </p:sp>
    </p:spTree>
    <p:extLst>
      <p:ext uri="{BB962C8B-B14F-4D97-AF65-F5344CB8AC3E}">
        <p14:creationId xmlns:p14="http://schemas.microsoft.com/office/powerpoint/2010/main" val="10801440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104</a:t>
            </a:fld>
            <a:endParaRPr lang="en-US"/>
          </a:p>
        </p:txBody>
      </p:sp>
    </p:spTree>
    <p:extLst>
      <p:ext uri="{BB962C8B-B14F-4D97-AF65-F5344CB8AC3E}">
        <p14:creationId xmlns:p14="http://schemas.microsoft.com/office/powerpoint/2010/main" val="2292324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105</a:t>
            </a:fld>
            <a:endParaRPr lang="en-US"/>
          </a:p>
        </p:txBody>
      </p:sp>
    </p:spTree>
    <p:extLst>
      <p:ext uri="{BB962C8B-B14F-4D97-AF65-F5344CB8AC3E}">
        <p14:creationId xmlns:p14="http://schemas.microsoft.com/office/powerpoint/2010/main" val="3864899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106</a:t>
            </a:fld>
            <a:endParaRPr lang="en-US"/>
          </a:p>
        </p:txBody>
      </p:sp>
    </p:spTree>
    <p:extLst>
      <p:ext uri="{BB962C8B-B14F-4D97-AF65-F5344CB8AC3E}">
        <p14:creationId xmlns:p14="http://schemas.microsoft.com/office/powerpoint/2010/main" val="14565564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Resequencer</a:t>
            </a:r>
            <a:endParaRPr lang="en-US" dirty="0"/>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107</a:t>
            </a:fld>
            <a:endParaRPr lang="en-US"/>
          </a:p>
        </p:txBody>
      </p:sp>
    </p:spTree>
    <p:extLst>
      <p:ext uri="{BB962C8B-B14F-4D97-AF65-F5344CB8AC3E}">
        <p14:creationId xmlns:p14="http://schemas.microsoft.com/office/powerpoint/2010/main" val="28717379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108</a:t>
            </a:fld>
            <a:endParaRPr lang="en-US"/>
          </a:p>
        </p:txBody>
      </p:sp>
    </p:spTree>
    <p:extLst>
      <p:ext uri="{BB962C8B-B14F-4D97-AF65-F5344CB8AC3E}">
        <p14:creationId xmlns:p14="http://schemas.microsoft.com/office/powerpoint/2010/main" val="2960684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109</a:t>
            </a:fld>
            <a:endParaRPr lang="en-US"/>
          </a:p>
        </p:txBody>
      </p:sp>
    </p:spTree>
    <p:extLst>
      <p:ext uri="{BB962C8B-B14F-4D97-AF65-F5344CB8AC3E}">
        <p14:creationId xmlns:p14="http://schemas.microsoft.com/office/powerpoint/2010/main" val="796372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16443715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110</a:t>
            </a:fld>
            <a:endParaRPr lang="en-US"/>
          </a:p>
        </p:txBody>
      </p:sp>
    </p:spTree>
    <p:extLst>
      <p:ext uri="{BB962C8B-B14F-4D97-AF65-F5344CB8AC3E}">
        <p14:creationId xmlns:p14="http://schemas.microsoft.com/office/powerpoint/2010/main" val="10112332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111</a:t>
            </a:fld>
            <a:endParaRPr lang="en-US"/>
          </a:p>
        </p:txBody>
      </p:sp>
    </p:spTree>
    <p:extLst>
      <p:ext uri="{BB962C8B-B14F-4D97-AF65-F5344CB8AC3E}">
        <p14:creationId xmlns:p14="http://schemas.microsoft.com/office/powerpoint/2010/main" val="17962696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112</a:t>
            </a:fld>
            <a:endParaRPr lang="en-US"/>
          </a:p>
        </p:txBody>
      </p:sp>
    </p:spTree>
    <p:extLst>
      <p:ext uri="{BB962C8B-B14F-4D97-AF65-F5344CB8AC3E}">
        <p14:creationId xmlns:p14="http://schemas.microsoft.com/office/powerpoint/2010/main" val="25012029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3"/>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113</a:t>
            </a:fld>
            <a:endParaRPr lang="en-US"/>
          </a:p>
        </p:txBody>
      </p:sp>
    </p:spTree>
    <p:extLst>
      <p:ext uri="{BB962C8B-B14F-4D97-AF65-F5344CB8AC3E}">
        <p14:creationId xmlns:p14="http://schemas.microsoft.com/office/powerpoint/2010/main" val="758847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114</a:t>
            </a:fld>
            <a:endParaRPr lang="en-US"/>
          </a:p>
        </p:txBody>
      </p:sp>
    </p:spTree>
    <p:extLst>
      <p:ext uri="{BB962C8B-B14F-4D97-AF65-F5344CB8AC3E}">
        <p14:creationId xmlns:p14="http://schemas.microsoft.com/office/powerpoint/2010/main" val="2976814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t>Inherent Distribution</a:t>
            </a:r>
          </a:p>
        </p:txBody>
      </p:sp>
      <p:sp>
        <p:nvSpPr>
          <p:cNvPr id="5" name="Rectangle 4"/>
          <p:cNvSpPr/>
          <p:nvPr/>
        </p:nvSpPr>
        <p:spPr>
          <a:xfrm>
            <a:off x="3688713" y="2588675"/>
            <a:ext cx="1766574" cy="523220"/>
          </a:xfrm>
          <a:prstGeom prst="rect">
            <a:avLst/>
          </a:prstGeom>
        </p:spPr>
        <p:txBody>
          <a:bodyPr wrap="none">
            <a:spAutoFit/>
          </a:bodyPr>
          <a:lstStyle/>
          <a:p>
            <a:r>
              <a:rPr lang="en-US" sz="2800" dirty="0"/>
              <a:t>Availability</a:t>
            </a:r>
          </a:p>
        </p:txBody>
      </p:sp>
      <p:sp>
        <p:nvSpPr>
          <p:cNvPr id="6" name="Rectangle 5"/>
          <p:cNvSpPr/>
          <p:nvPr/>
        </p:nvSpPr>
        <p:spPr>
          <a:xfrm>
            <a:off x="3382956" y="3575930"/>
            <a:ext cx="2378087" cy="523220"/>
          </a:xfrm>
          <a:prstGeom prst="rect">
            <a:avLst/>
          </a:prstGeom>
        </p:spPr>
        <p:txBody>
          <a:bodyPr wrap="none">
            <a:spAutoFit/>
          </a:bodyPr>
          <a:lstStyle/>
          <a:p>
            <a:r>
              <a:rPr lang="en-US" sz="2800" dirty="0"/>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13</a:t>
            </a:fld>
            <a:endParaRPr lang="en-US"/>
          </a:p>
        </p:txBody>
      </p:sp>
    </p:spTree>
    <p:extLst>
      <p:ext uri="{BB962C8B-B14F-4D97-AF65-F5344CB8AC3E}">
        <p14:creationId xmlns:p14="http://schemas.microsoft.com/office/powerpoint/2010/main" val="1640831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1" y="2190750"/>
            <a:ext cx="3143250" cy="307777"/>
          </a:xfrm>
          <a:prstGeom prst="rect">
            <a:avLst/>
          </a:prstGeom>
          <a:noFill/>
          <a:ln>
            <a:solidFill>
              <a:schemeClr val="accent1"/>
            </a:solidFill>
          </a:ln>
        </p:spPr>
        <p:txBody>
          <a:bodyPr wrap="square" rtlCol="0">
            <a:spAutoFit/>
          </a:bodyPr>
          <a:lstStyle/>
          <a:p>
            <a:r>
              <a:rPr lang="en-US" sz="1400" dirty="0"/>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stCxn id="7" idx="2"/>
          </p:cNvCxnSpPr>
          <p:nvPr/>
        </p:nvCxnSpPr>
        <p:spPr>
          <a:xfrm flipH="1">
            <a:off x="6143625" y="2498527"/>
            <a:ext cx="781051"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5" y="2036861"/>
            <a:ext cx="3143250" cy="307777"/>
          </a:xfrm>
          <a:prstGeom prst="rect">
            <a:avLst/>
          </a:prstGeom>
          <a:noFill/>
          <a:ln>
            <a:solidFill>
              <a:schemeClr val="accent1"/>
            </a:solidFill>
          </a:ln>
        </p:spPr>
        <p:txBody>
          <a:bodyPr wrap="square" rtlCol="0">
            <a:spAutoFit/>
          </a:bodyPr>
          <a:lstStyle/>
          <a:p>
            <a:r>
              <a:rPr lang="en-US" sz="1400" dirty="0"/>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857500" y="2344638"/>
            <a:ext cx="314325"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143250" cy="307777"/>
          </a:xfrm>
          <a:prstGeom prst="rect">
            <a:avLst/>
          </a:prstGeom>
          <a:noFill/>
          <a:ln>
            <a:solidFill>
              <a:schemeClr val="accent1"/>
            </a:solidFill>
          </a:ln>
        </p:spPr>
        <p:txBody>
          <a:bodyPr wrap="square" rtlCol="0">
            <a:spAutoFit/>
          </a:bodyPr>
          <a:lstStyle/>
          <a:p>
            <a:r>
              <a:rPr lang="en-US" sz="1400" dirty="0"/>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12000" y="3429000"/>
            <a:ext cx="1045500"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0419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t>The queue stores work until we are ready to consume it. We can </a:t>
            </a:r>
            <a:r>
              <a:rPr lang="en-US" sz="1400" i="1" dirty="0"/>
              <a:t>throttle</a:t>
            </a:r>
            <a:r>
              <a:rPr lang="en-US" sz="1400" dirty="0"/>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738664"/>
          </a:xfrm>
          <a:prstGeom prst="rect">
            <a:avLst/>
          </a:prstGeom>
          <a:noFill/>
          <a:ln>
            <a:solidFill>
              <a:schemeClr val="accent1"/>
            </a:solidFill>
          </a:ln>
        </p:spPr>
        <p:txBody>
          <a:bodyPr wrap="square" rtlCol="0">
            <a:spAutoFit/>
          </a:bodyPr>
          <a:lstStyle/>
          <a:p>
            <a:r>
              <a:rPr lang="en-US" sz="1400" dirty="0"/>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1992565"/>
            <a:ext cx="543268" cy="12161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738664"/>
          </a:xfrm>
          <a:prstGeom prst="rect">
            <a:avLst/>
          </a:prstGeom>
          <a:noFill/>
          <a:ln>
            <a:solidFill>
              <a:schemeClr val="accent1"/>
            </a:solidFill>
          </a:ln>
        </p:spPr>
        <p:txBody>
          <a:bodyPr wrap="square" rtlCol="0">
            <a:spAutoFit/>
          </a:bodyPr>
          <a:lstStyle/>
          <a:p>
            <a:r>
              <a:rPr lang="en-US" sz="1400" dirty="0"/>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307777"/>
          </a:xfrm>
          <a:prstGeom prst="rect">
            <a:avLst/>
          </a:prstGeom>
          <a:noFill/>
          <a:ln>
            <a:solidFill>
              <a:schemeClr val="accent1"/>
            </a:solidFill>
          </a:ln>
        </p:spPr>
        <p:txBody>
          <a:bodyPr wrap="square" rtlCol="0">
            <a:spAutoFit/>
          </a:bodyPr>
          <a:lstStyle/>
          <a:p>
            <a:r>
              <a:rPr lang="en-US" sz="1400" dirty="0"/>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523220"/>
          </a:xfrm>
          <a:prstGeom prst="rect">
            <a:avLst/>
          </a:prstGeom>
          <a:noFill/>
          <a:ln>
            <a:solidFill>
              <a:schemeClr val="accent1"/>
            </a:solidFill>
          </a:ln>
        </p:spPr>
        <p:txBody>
          <a:bodyPr wrap="square" rtlCol="0">
            <a:spAutoFit/>
          </a:bodyPr>
          <a:lstStyle/>
          <a:p>
            <a:r>
              <a:rPr lang="en-US" sz="1400" dirty="0"/>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738664"/>
          </a:xfrm>
          <a:prstGeom prst="rect">
            <a:avLst/>
          </a:prstGeom>
          <a:noFill/>
          <a:ln>
            <a:solidFill>
              <a:schemeClr val="accent1"/>
            </a:solidFill>
          </a:ln>
        </p:spPr>
        <p:txBody>
          <a:bodyPr wrap="square" rtlCol="0">
            <a:spAutoFit/>
          </a:bodyPr>
          <a:lstStyle/>
          <a:p>
            <a:r>
              <a:rPr lang="en-US" sz="1400" dirty="0"/>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480527"/>
            <a:ext cx="2755610" cy="57855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t>Decoupled Invocation Pattern</a:t>
            </a:r>
          </a:p>
        </p:txBody>
      </p:sp>
      <p:sp>
        <p:nvSpPr>
          <p:cNvPr id="4" name="Rectangle 3"/>
          <p:cNvSpPr/>
          <p:nvPr/>
        </p:nvSpPr>
        <p:spPr>
          <a:xfrm>
            <a:off x="804040" y="1530417"/>
            <a:ext cx="7551683" cy="707886"/>
          </a:xfrm>
          <a:prstGeom prst="rect">
            <a:avLst/>
          </a:prstGeom>
        </p:spPr>
        <p:txBody>
          <a:bodyPr wrap="square">
            <a:spAutoFit/>
          </a:bodyPr>
          <a:lstStyle/>
          <a:p>
            <a:pPr algn="ctr"/>
            <a:r>
              <a:rPr lang="en-GB" sz="2000" dirty="0"/>
              <a:t>Use Decoupled Invocation. A producer puts a message onto a queue at the service endpoint. A consumer reads messages from the queue.</a:t>
            </a:r>
          </a:p>
        </p:txBody>
      </p:sp>
      <p:sp>
        <p:nvSpPr>
          <p:cNvPr id="5" name="Rectangle 4"/>
          <p:cNvSpPr/>
          <p:nvPr/>
        </p:nvSpPr>
        <p:spPr>
          <a:xfrm>
            <a:off x="977462" y="2510137"/>
            <a:ext cx="7204841" cy="400110"/>
          </a:xfrm>
          <a:prstGeom prst="rect">
            <a:avLst/>
          </a:prstGeom>
        </p:spPr>
        <p:txBody>
          <a:bodyPr wrap="square">
            <a:spAutoFit/>
          </a:bodyPr>
          <a:lstStyle/>
          <a:p>
            <a:pPr algn="ctr"/>
            <a:r>
              <a:rPr lang="en-GB" sz="2000" dirty="0"/>
              <a:t>The queue stores messages for eventual processing. </a:t>
            </a:r>
          </a:p>
        </p:txBody>
      </p:sp>
      <p:sp>
        <p:nvSpPr>
          <p:cNvPr id="6" name="Rectangle 5"/>
          <p:cNvSpPr/>
          <p:nvPr/>
        </p:nvSpPr>
        <p:spPr>
          <a:xfrm>
            <a:off x="804039" y="3414237"/>
            <a:ext cx="7551683" cy="707886"/>
          </a:xfrm>
          <a:prstGeom prst="rect">
            <a:avLst/>
          </a:prstGeom>
        </p:spPr>
        <p:txBody>
          <a:bodyPr wrap="square">
            <a:spAutoFit/>
          </a:bodyPr>
          <a:lstStyle/>
          <a:p>
            <a:pPr algn="ctr"/>
            <a:r>
              <a:rPr lang="en-GB" sz="2000" dirty="0"/>
              <a:t>If the rate of arrival at the endpoint is unpredictable, the queue acts as a buffer that makes it possible to predict the rate of consumption.</a:t>
            </a:r>
          </a:p>
        </p:txBody>
      </p:sp>
      <p:sp>
        <p:nvSpPr>
          <p:cNvPr id="7" name="Rectangle 6"/>
          <p:cNvSpPr/>
          <p:nvPr/>
        </p:nvSpPr>
        <p:spPr>
          <a:xfrm>
            <a:off x="394138" y="4393957"/>
            <a:ext cx="8355724" cy="707886"/>
          </a:xfrm>
          <a:prstGeom prst="rect">
            <a:avLst/>
          </a:prstGeom>
        </p:spPr>
        <p:txBody>
          <a:bodyPr wrap="square">
            <a:spAutoFit/>
          </a:bodyPr>
          <a:lstStyle/>
          <a:p>
            <a:pPr algn="ctr"/>
            <a:r>
              <a:rPr lang="en-GB" sz="2000" dirty="0"/>
              <a:t>This makes it simpler to do capacity planning because peaks of requests are smoothed out by the queue.</a:t>
            </a:r>
          </a:p>
        </p:txBody>
      </p:sp>
      <p:sp>
        <p:nvSpPr>
          <p:cNvPr id="8" name="Rectangle 7"/>
          <p:cNvSpPr/>
          <p:nvPr/>
        </p:nvSpPr>
        <p:spPr>
          <a:xfrm>
            <a:off x="977462" y="5379224"/>
            <a:ext cx="7551683" cy="707886"/>
          </a:xfrm>
          <a:prstGeom prst="rect">
            <a:avLst/>
          </a:prstGeom>
        </p:spPr>
        <p:txBody>
          <a:bodyPr wrap="square">
            <a:spAutoFit/>
          </a:bodyPr>
          <a:lstStyle/>
          <a:p>
            <a:pPr algn="ctr"/>
            <a:r>
              <a:rPr lang="en-GB" sz="2000" dirty="0"/>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19</a:t>
            </a:fld>
            <a:endParaRPr lang="en-US"/>
          </a:p>
        </p:txBody>
      </p:sp>
    </p:spTree>
    <p:extLst>
      <p:ext uri="{BB962C8B-B14F-4D97-AF65-F5344CB8AC3E}">
        <p14:creationId xmlns:p14="http://schemas.microsoft.com/office/powerpoint/2010/main" val="340880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r>
              <a:rPr lang="en-GB"/>
              <a:t>It’s all about velocity!!!</a:t>
            </a:r>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a:t>“Speed wins in the marketplace”</a:t>
            </a:r>
            <a:endParaRPr sz="2400"/>
          </a:p>
          <a:p>
            <a:pPr marL="914400" indent="0" algn="r"/>
            <a:r>
              <a:rPr lang="en-GB" sz="1000"/>
              <a:t>Adrian Cockcroft, former lead architect at Netflix</a:t>
            </a:r>
            <a:endParaRPr sz="1000"/>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t>Monoliths Do Not Scale To Many Teams!</a:t>
            </a:r>
            <a:endParaRPr sz="2800" dirty="0"/>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9"/>
            <a:ext cx="8520600" cy="572700"/>
          </a:xfrm>
          <a:prstGeom prst="rect">
            <a:avLst/>
          </a:prstGeom>
        </p:spPr>
        <p:txBody>
          <a:bodyPr spcFirstLastPara="1" vert="horz" wrap="square" lIns="91425" tIns="91425" rIns="91425" bIns="91425" rtlCol="0" anchor="t" anchorCtr="0">
            <a:noAutofit/>
          </a:bodyPr>
          <a:lstStyle/>
          <a:p>
            <a:r>
              <a:rPr lang="en-GB" dirty="0"/>
              <a:t>Microservices let us scale an organisation</a:t>
            </a:r>
            <a:endParaRPr dirty="0"/>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t>Product Mode </a:t>
            </a:r>
            <a:endParaRPr sz="2800" dirty="0"/>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enable agility</a:t>
            </a:r>
            <a:endParaRPr sz="2800" dirty="0"/>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848ED50E-2E69-4B85-401B-22A85AF92742}"/>
            </a:ext>
          </a:extLst>
        </p:cNvPr>
        <p:cNvGrpSpPr/>
        <p:nvPr/>
      </p:nvGrpSpPr>
      <p:grpSpPr>
        <a:xfrm>
          <a:off x="0" y="0"/>
          <a:ext cx="0" cy="0"/>
          <a:chOff x="0" y="0"/>
          <a:chExt cx="0" cy="0"/>
        </a:xfrm>
      </p:grpSpPr>
      <p:sp>
        <p:nvSpPr>
          <p:cNvPr id="415" name="Google Shape;415;p82">
            <a:extLst>
              <a:ext uri="{FF2B5EF4-FFF2-40B4-BE49-F238E27FC236}">
                <a16:creationId xmlns:a16="http://schemas.microsoft.com/office/drawing/2014/main" id="{1189EA10-E640-C549-B57C-97B9A28C9348}"/>
              </a:ext>
            </a:extLst>
          </p:cNvPr>
          <p:cNvSpPr txBox="1">
            <a:spLocks noGrp="1"/>
          </p:cNvSpPr>
          <p:nvPr>
            <p:ph type="title"/>
          </p:nvPr>
        </p:nvSpPr>
        <p:spPr>
          <a:xfrm>
            <a:off x="311700" y="436949"/>
            <a:ext cx="8520600" cy="572700"/>
          </a:xfrm>
          <a:prstGeom prst="rect">
            <a:avLst/>
          </a:prstGeom>
        </p:spPr>
        <p:txBody>
          <a:bodyPr spcFirstLastPara="1" vert="horz" wrap="square" lIns="91425" tIns="91425" rIns="91425" bIns="91425" rtlCol="0" anchor="t" anchorCtr="0">
            <a:noAutofit/>
          </a:bodyPr>
          <a:lstStyle/>
          <a:p>
            <a:pPr algn="l"/>
            <a:r>
              <a:rPr lang="en-GB" sz="2800" dirty="0"/>
              <a:t>A Brief History of Autonomous Components</a:t>
            </a:r>
            <a:endParaRPr sz="2800" dirty="0"/>
          </a:p>
        </p:txBody>
      </p:sp>
      <p:pic>
        <p:nvPicPr>
          <p:cNvPr id="416" name="Google Shape;416;p82">
            <a:extLst>
              <a:ext uri="{FF2B5EF4-FFF2-40B4-BE49-F238E27FC236}">
                <a16:creationId xmlns:a16="http://schemas.microsoft.com/office/drawing/2014/main" id="{67C89750-B834-11F3-151C-DE07D277289F}"/>
              </a:ext>
            </a:extLst>
          </p:cNvPr>
          <p:cNvPicPr preferRelativeResize="0"/>
          <p:nvPr/>
        </p:nvPicPr>
        <p:blipFill>
          <a:blip r:embed="rId3">
            <a:alphaModFix/>
          </a:blip>
          <a:stretch>
            <a:fillRect/>
          </a:stretch>
        </p:blipFill>
        <p:spPr>
          <a:xfrm>
            <a:off x="2154476" y="1565495"/>
            <a:ext cx="3974412" cy="4435200"/>
          </a:xfrm>
          <a:prstGeom prst="rect">
            <a:avLst/>
          </a:prstGeom>
          <a:noFill/>
          <a:ln>
            <a:noFill/>
          </a:ln>
        </p:spPr>
      </p:pic>
      <p:sp>
        <p:nvSpPr>
          <p:cNvPr id="417" name="Google Shape;417;p82">
            <a:extLst>
              <a:ext uri="{FF2B5EF4-FFF2-40B4-BE49-F238E27FC236}">
                <a16:creationId xmlns:a16="http://schemas.microsoft.com/office/drawing/2014/main" id="{D963546D-26FA-3DCE-05FC-9807BA424E17}"/>
              </a:ext>
            </a:extLst>
          </p:cNvPr>
          <p:cNvSpPr txBox="1"/>
          <p:nvPr/>
        </p:nvSpPr>
        <p:spPr>
          <a:xfrm>
            <a:off x="6600900" y="3314044"/>
            <a:ext cx="2231400" cy="705900"/>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algn="ctr"/>
            <a:r>
              <a:rPr lang="en-GB" sz="1000" dirty="0">
                <a:latin typeface="Ubuntu"/>
                <a:ea typeface="Ubuntu"/>
                <a:cs typeface="Ubuntu"/>
                <a:sym typeface="Ubuntu"/>
              </a:rPr>
              <a:t> The definition of </a:t>
            </a:r>
            <a:r>
              <a:rPr lang="en-GB" sz="1000" u="sng" dirty="0">
                <a:solidFill>
                  <a:schemeClr val="hlink"/>
                </a:solidFill>
                <a:latin typeface="Ubuntu"/>
                <a:ea typeface="Ubuntu"/>
                <a:cs typeface="Ubuntu"/>
                <a:sym typeface="Ubuntu"/>
                <a:hlinkClick r:id="rId4"/>
              </a:rPr>
              <a:t>Microservices</a:t>
            </a:r>
            <a:r>
              <a:rPr lang="en-GB" sz="1000" dirty="0">
                <a:latin typeface="Ubuntu"/>
                <a:ea typeface="Ubuntu"/>
                <a:cs typeface="Ubuntu"/>
                <a:sym typeface="Ubuntu"/>
              </a:rPr>
              <a:t>, we use comes from the paper by Martin Fowler and James Lewis</a:t>
            </a:r>
            <a:endParaRPr sz="1000" dirty="0">
              <a:latin typeface="Ubuntu"/>
              <a:ea typeface="Ubuntu"/>
              <a:cs typeface="Ubuntu"/>
              <a:sym typeface="Ubuntu"/>
            </a:endParaRPr>
          </a:p>
        </p:txBody>
      </p:sp>
    </p:spTree>
    <p:extLst>
      <p:ext uri="{BB962C8B-B14F-4D97-AF65-F5344CB8AC3E}">
        <p14:creationId xmlns:p14="http://schemas.microsoft.com/office/powerpoint/2010/main" val="185818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26</a:t>
            </a:fld>
            <a:endParaRPr lang="en-US"/>
          </a:p>
        </p:txBody>
      </p:sp>
    </p:spTree>
    <p:extLst>
      <p:ext uri="{BB962C8B-B14F-4D97-AF65-F5344CB8AC3E}">
        <p14:creationId xmlns:p14="http://schemas.microsoft.com/office/powerpoint/2010/main" val="2352262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349357" cy="400110"/>
          </a:xfrm>
          <a:prstGeom prst="rect">
            <a:avLst/>
          </a:prstGeom>
          <a:noFill/>
        </p:spPr>
        <p:txBody>
          <a:bodyPr wrap="square" rtlCol="0">
            <a:spAutoFit/>
          </a:bodyPr>
          <a:lstStyle/>
          <a:p>
            <a:r>
              <a:rPr lang="en-GB" sz="2000" dirty="0"/>
              <a:t>The network is homogeneous.</a:t>
            </a:r>
          </a:p>
        </p:txBody>
      </p:sp>
      <p:sp>
        <p:nvSpPr>
          <p:cNvPr id="3" name="Rectangle 2"/>
          <p:cNvSpPr/>
          <p:nvPr/>
        </p:nvSpPr>
        <p:spPr>
          <a:xfrm>
            <a:off x="3036006" y="1187575"/>
            <a:ext cx="2618922" cy="400110"/>
          </a:xfrm>
          <a:prstGeom prst="rect">
            <a:avLst/>
          </a:prstGeom>
        </p:spPr>
        <p:txBody>
          <a:bodyPr wrap="none">
            <a:spAutoFit/>
          </a:bodyPr>
          <a:lstStyle/>
          <a:p>
            <a:r>
              <a:rPr lang="en-GB" sz="2000" dirty="0"/>
              <a:t>The network is reliable.</a:t>
            </a:r>
          </a:p>
        </p:txBody>
      </p:sp>
      <p:sp>
        <p:nvSpPr>
          <p:cNvPr id="4" name="Rectangle 3"/>
          <p:cNvSpPr/>
          <p:nvPr/>
        </p:nvSpPr>
        <p:spPr>
          <a:xfrm>
            <a:off x="3461539" y="1879910"/>
            <a:ext cx="1767856" cy="400110"/>
          </a:xfrm>
          <a:prstGeom prst="rect">
            <a:avLst/>
          </a:prstGeom>
        </p:spPr>
        <p:txBody>
          <a:bodyPr wrap="none">
            <a:spAutoFit/>
          </a:bodyPr>
          <a:lstStyle/>
          <a:p>
            <a:r>
              <a:rPr lang="en-GB" sz="2000" dirty="0"/>
              <a:t>Latency is zero.</a:t>
            </a:r>
          </a:p>
        </p:txBody>
      </p:sp>
      <p:sp>
        <p:nvSpPr>
          <p:cNvPr id="5" name="Rectangle 4"/>
          <p:cNvSpPr/>
          <p:nvPr/>
        </p:nvSpPr>
        <p:spPr>
          <a:xfrm>
            <a:off x="3258118" y="2572245"/>
            <a:ext cx="2390976" cy="400110"/>
          </a:xfrm>
          <a:prstGeom prst="rect">
            <a:avLst/>
          </a:prstGeom>
        </p:spPr>
        <p:txBody>
          <a:bodyPr wrap="none">
            <a:spAutoFit/>
          </a:bodyPr>
          <a:lstStyle/>
          <a:p>
            <a:r>
              <a:rPr lang="en-GB" sz="2000" dirty="0"/>
              <a:t>Bandwidth is infinite.</a:t>
            </a:r>
          </a:p>
        </p:txBody>
      </p:sp>
      <p:sp>
        <p:nvSpPr>
          <p:cNvPr id="6" name="Rectangle 5"/>
          <p:cNvSpPr/>
          <p:nvPr/>
        </p:nvSpPr>
        <p:spPr>
          <a:xfrm>
            <a:off x="3258118" y="3264580"/>
            <a:ext cx="2527551" cy="400110"/>
          </a:xfrm>
          <a:prstGeom prst="rect">
            <a:avLst/>
          </a:prstGeom>
        </p:spPr>
        <p:txBody>
          <a:bodyPr wrap="none">
            <a:spAutoFit/>
          </a:bodyPr>
          <a:lstStyle/>
          <a:p>
            <a:r>
              <a:rPr lang="en-GB" sz="2000" dirty="0"/>
              <a:t>The network is secure.</a:t>
            </a:r>
          </a:p>
        </p:txBody>
      </p:sp>
      <p:sp>
        <p:nvSpPr>
          <p:cNvPr id="7" name="Rectangle 6"/>
          <p:cNvSpPr/>
          <p:nvPr/>
        </p:nvSpPr>
        <p:spPr>
          <a:xfrm>
            <a:off x="3109905" y="3956915"/>
            <a:ext cx="2823978" cy="400110"/>
          </a:xfrm>
          <a:prstGeom prst="rect">
            <a:avLst/>
          </a:prstGeom>
        </p:spPr>
        <p:txBody>
          <a:bodyPr wrap="none">
            <a:spAutoFit/>
          </a:bodyPr>
          <a:lstStyle/>
          <a:p>
            <a:r>
              <a:rPr lang="en-GB" sz="2000" dirty="0"/>
              <a:t>Topology doesn't change.</a:t>
            </a:r>
          </a:p>
        </p:txBody>
      </p:sp>
      <p:sp>
        <p:nvSpPr>
          <p:cNvPr id="8" name="Rectangle 7"/>
          <p:cNvSpPr/>
          <p:nvPr/>
        </p:nvSpPr>
        <p:spPr>
          <a:xfrm>
            <a:off x="3036006" y="4649250"/>
            <a:ext cx="2971776" cy="400110"/>
          </a:xfrm>
          <a:prstGeom prst="rect">
            <a:avLst/>
          </a:prstGeom>
        </p:spPr>
        <p:txBody>
          <a:bodyPr wrap="none">
            <a:spAutoFit/>
          </a:bodyPr>
          <a:lstStyle/>
          <a:p>
            <a:r>
              <a:rPr lang="en-GB" sz="2000" dirty="0"/>
              <a:t>There is one administrator.</a:t>
            </a:r>
          </a:p>
        </p:txBody>
      </p:sp>
      <p:sp>
        <p:nvSpPr>
          <p:cNvPr id="9" name="Rectangle 8"/>
          <p:cNvSpPr/>
          <p:nvPr/>
        </p:nvSpPr>
        <p:spPr>
          <a:xfrm>
            <a:off x="3296621" y="5341585"/>
            <a:ext cx="2450543" cy="400110"/>
          </a:xfrm>
          <a:prstGeom prst="rect">
            <a:avLst/>
          </a:prstGeom>
        </p:spPr>
        <p:txBody>
          <a:bodyPr wrap="none">
            <a:spAutoFit/>
          </a:bodyPr>
          <a:lstStyle/>
          <a:p>
            <a:r>
              <a:rPr lang="en-GB" sz="2000" dirty="0"/>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27</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Integration styles</a:t>
            </a:r>
          </a:p>
        </p:txBody>
      </p:sp>
      <p:sp>
        <p:nvSpPr>
          <p:cNvPr id="5" name="Text Placeholder 4"/>
          <p:cNvSpPr>
            <a:spLocks noGrp="1"/>
          </p:cNvSpPr>
          <p:nvPr>
            <p:ph type="body" idx="1"/>
          </p:nvPr>
        </p:nvSpPr>
        <p:spPr/>
        <p:txBody>
          <a:bodyPr/>
          <a:lstStyle/>
          <a:p>
            <a:r>
              <a:rPr lang="en-US" dirty="0"/>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28</a:t>
            </a:fld>
            <a:endParaRPr lang="en-US"/>
          </a:p>
        </p:txBody>
      </p:sp>
    </p:spTree>
    <p:extLst>
      <p:ext uri="{BB962C8B-B14F-4D97-AF65-F5344CB8AC3E}">
        <p14:creationId xmlns:p14="http://schemas.microsoft.com/office/powerpoint/2010/main" val="2586410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29</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alibri"/>
                <a:ea typeface="Calibri"/>
                <a:cs typeface="Calibri"/>
                <a:sym typeface="Calibri"/>
              </a:rPr>
              <a:t>Synchronous Conversation</a:t>
            </a:r>
            <a:endParaRPr sz="1350" dirty="0">
              <a:latin typeface="Calibri"/>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 </a:t>
            </a:r>
            <a:r>
              <a:rPr lang="en-US" sz="1050" b="1">
                <a:latin typeface="Calibri"/>
                <a:ea typeface="Calibri"/>
                <a:cs typeface="Calibri"/>
                <a:sym typeface="Calibri"/>
              </a:rPr>
              <a:t>synchronous conversation</a:t>
            </a:r>
            <a:r>
              <a:rPr lang="en-US" sz="1050">
                <a:latin typeface="Calibri"/>
                <a:ea typeface="Calibri"/>
                <a:cs typeface="Calibri"/>
                <a:sym typeface="Calibri"/>
              </a:rPr>
              <a:t>, both parties must be present for communication to succeed.</a:t>
            </a:r>
            <a:endParaRPr sz="1050">
              <a:latin typeface="Calibri"/>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Example</a:t>
            </a:r>
            <a:r>
              <a:rPr lang="en-US" sz="1050">
                <a:latin typeface="Calibri"/>
                <a:ea typeface="Calibri"/>
                <a:cs typeface="Calibri"/>
                <a:sym typeface="Calibri"/>
              </a:rPr>
              <a:t>: a phone call</a:t>
            </a:r>
            <a:endParaRPr sz="1050">
              <a:latin typeface="Calibri"/>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6502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Asynchronous Conversation</a:t>
            </a:r>
            <a:endParaRPr sz="1350">
              <a:latin typeface="Calibri"/>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an a</a:t>
            </a:r>
            <a:r>
              <a:rPr lang="en-US" sz="1050" b="1">
                <a:latin typeface="Calibri"/>
                <a:ea typeface="Calibri"/>
                <a:cs typeface="Calibri"/>
                <a:sym typeface="Calibri"/>
              </a:rPr>
              <a:t>synchronous conversation</a:t>
            </a:r>
            <a:r>
              <a:rPr lang="en-US" sz="1050">
                <a:latin typeface="Calibri"/>
                <a:ea typeface="Calibri"/>
                <a:cs typeface="Calibri"/>
                <a:sym typeface="Calibri"/>
              </a:rPr>
              <a:t>, the </a:t>
            </a:r>
            <a:r>
              <a:rPr lang="en-US" sz="1050" i="1">
                <a:latin typeface="Calibri"/>
                <a:ea typeface="Calibri"/>
                <a:cs typeface="Calibri"/>
                <a:sym typeface="Calibri"/>
              </a:rPr>
              <a:t>receiver</a:t>
            </a:r>
            <a:r>
              <a:rPr lang="en-US" sz="1050">
                <a:latin typeface="Calibri"/>
                <a:ea typeface="Calibri"/>
                <a:cs typeface="Calibri"/>
                <a:sym typeface="Calibri"/>
              </a:rPr>
              <a:t> does not need to be present at the time the </a:t>
            </a:r>
            <a:r>
              <a:rPr lang="en-US" sz="1050" i="1">
                <a:latin typeface="Calibri"/>
                <a:ea typeface="Calibri"/>
                <a:cs typeface="Calibri"/>
                <a:sym typeface="Calibri"/>
              </a:rPr>
              <a:t>sender</a:t>
            </a:r>
            <a:r>
              <a:rPr lang="en-US" sz="1050">
                <a:latin typeface="Calibri"/>
                <a:ea typeface="Calibri"/>
                <a:cs typeface="Calibri"/>
                <a:sym typeface="Calibri"/>
              </a:rPr>
              <a:t> communicates with them, using </a:t>
            </a:r>
            <a:r>
              <a:rPr lang="en-US" sz="1050" b="1">
                <a:latin typeface="Calibri"/>
                <a:ea typeface="Calibri"/>
                <a:cs typeface="Calibri"/>
                <a:sym typeface="Calibri"/>
              </a:rPr>
              <a:t>store and forward</a:t>
            </a:r>
            <a:r>
              <a:rPr lang="en-US" sz="1050">
                <a:latin typeface="Calibri"/>
                <a:ea typeface="Calibri"/>
                <a:cs typeface="Calibri"/>
                <a:sym typeface="Calibri"/>
              </a:rPr>
              <a:t> to pick up the message later.</a:t>
            </a:r>
            <a:endParaRPr sz="1050">
              <a:latin typeface="Calibri"/>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a:alphaModFix/>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a:alphaModFix/>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Example</a:t>
            </a:r>
            <a:r>
              <a:rPr lang="en-US" sz="1050" dirty="0">
                <a:latin typeface="Calibri"/>
                <a:ea typeface="Calibri"/>
                <a:cs typeface="Calibri"/>
                <a:sym typeface="Calibri"/>
              </a:rPr>
              <a:t>: snail mail</a:t>
            </a:r>
            <a:endParaRPr sz="1050" dirty="0">
              <a:latin typeface="Calibri"/>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3549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alibri"/>
                <a:ea typeface="Calibri"/>
                <a:cs typeface="Calibri"/>
                <a:sym typeface="Calibri"/>
              </a:rPr>
              <a:t>If both parties must be present to succeed, we say they are </a:t>
            </a:r>
            <a:r>
              <a:rPr lang="en-US" sz="1050" i="1" dirty="0">
                <a:solidFill>
                  <a:schemeClr val="tx1"/>
                </a:solidFill>
                <a:latin typeface="Calibri"/>
                <a:ea typeface="Calibri"/>
                <a:cs typeface="Calibri"/>
                <a:sym typeface="Calibri"/>
              </a:rPr>
              <a:t>temporally coupled. </a:t>
            </a:r>
            <a:r>
              <a:rPr lang="en-US" sz="1050" dirty="0">
                <a:solidFill>
                  <a:schemeClr val="tx1"/>
                </a:solidFill>
                <a:latin typeface="Calibri"/>
                <a:ea typeface="Calibri"/>
                <a:cs typeface="Calibri"/>
                <a:sym typeface="Calibri"/>
              </a:rPr>
              <a:t>The availability of one has an impact on the availability of another.</a:t>
            </a:r>
            <a:endParaRPr sz="105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2739868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37</a:t>
            </a:fld>
            <a:endParaRPr lang="en-US"/>
          </a:p>
        </p:txBody>
      </p:sp>
    </p:spTree>
    <p:extLst>
      <p:ext uri="{BB962C8B-B14F-4D97-AF65-F5344CB8AC3E}">
        <p14:creationId xmlns:p14="http://schemas.microsoft.com/office/powerpoint/2010/main" val="155669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Reactive Architectures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38</a:t>
            </a:fld>
            <a:endParaRPr lang="en-US"/>
          </a:p>
        </p:txBody>
      </p:sp>
    </p:spTree>
    <p:extLst>
      <p:ext uri="{BB962C8B-B14F-4D97-AF65-F5344CB8AC3E}">
        <p14:creationId xmlns:p14="http://schemas.microsoft.com/office/powerpoint/2010/main" val="3937433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39</a:t>
            </a:fld>
            <a:endParaRPr lang="en-US"/>
          </a:p>
        </p:txBody>
      </p:sp>
    </p:spTree>
    <p:extLst>
      <p:ext uri="{BB962C8B-B14F-4D97-AF65-F5344CB8AC3E}">
        <p14:creationId xmlns:p14="http://schemas.microsoft.com/office/powerpoint/2010/main" val="303671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Messaging</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Reactive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40</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t>God Object: </a:t>
            </a:r>
            <a:r>
              <a:rPr lang="en-US" sz="1050" dirty="0"/>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t>Call and Return: </a:t>
            </a:r>
            <a:r>
              <a:rPr lang="en-US" sz="1050" dirty="0"/>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376912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41</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577081"/>
          </a:xfrm>
          <a:prstGeom prst="rect">
            <a:avLst/>
          </a:prstGeom>
          <a:noFill/>
          <a:ln>
            <a:solidFill>
              <a:schemeClr val="accent1"/>
            </a:solidFill>
          </a:ln>
        </p:spPr>
        <p:txBody>
          <a:bodyPr wrap="square" rtlCol="0">
            <a:spAutoFit/>
          </a:bodyPr>
          <a:lstStyle/>
          <a:p>
            <a:r>
              <a:rPr lang="en-US" sz="1050" b="1" dirty="0"/>
              <a:t>SOA &amp; OO: </a:t>
            </a:r>
            <a:r>
              <a:rPr lang="en-US" sz="1050" dirty="0"/>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824221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42</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t>SOA &amp; OO: </a:t>
            </a:r>
            <a:r>
              <a:rPr lang="en-US" sz="1050" dirty="0"/>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210813" y="1342192"/>
            <a:ext cx="3760439" cy="577081"/>
          </a:xfrm>
          <a:prstGeom prst="rect">
            <a:avLst/>
          </a:prstGeom>
          <a:noFill/>
          <a:ln>
            <a:solidFill>
              <a:schemeClr val="accent1"/>
            </a:solidFill>
          </a:ln>
        </p:spPr>
        <p:txBody>
          <a:bodyPr wrap="square" rtlCol="0">
            <a:spAutoFit/>
          </a:bodyPr>
          <a:lstStyle/>
          <a:p>
            <a:r>
              <a:rPr lang="en-US" sz="1050" b="1" dirty="0"/>
              <a:t>Feature Envy: </a:t>
            </a:r>
            <a:r>
              <a:rPr lang="en-US" sz="1050" dirty="0"/>
              <a:t>Because domain logic needs to co-ordinate across these resources, it ends up either on the client, the API Gateway, or the Cart service and not in individual services. An </a:t>
            </a:r>
            <a:r>
              <a:rPr lang="en-US" sz="1050" i="1" dirty="0"/>
              <a:t>anti-pattern</a:t>
            </a:r>
            <a:r>
              <a:rPr lang="en-US" sz="1050" dirty="0"/>
              <a:t>.</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3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43</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415498"/>
          </a:xfrm>
          <a:prstGeom prst="rect">
            <a:avLst/>
          </a:prstGeom>
          <a:noFill/>
          <a:ln>
            <a:solidFill>
              <a:schemeClr val="accent1"/>
            </a:solidFill>
          </a:ln>
        </p:spPr>
        <p:txBody>
          <a:bodyPr wrap="square" rtlCol="0">
            <a:spAutoFit/>
          </a:bodyPr>
          <a:lstStyle/>
          <a:p>
            <a:r>
              <a:rPr lang="en-US" sz="1050" dirty="0"/>
              <a:t>RPC is a synchronous conversation – both parties need to be active during the call</a:t>
            </a:r>
          </a:p>
        </p:txBody>
      </p:sp>
    </p:spTree>
    <p:extLst>
      <p:ext uri="{BB962C8B-B14F-4D97-AF65-F5344CB8AC3E}">
        <p14:creationId xmlns:p14="http://schemas.microsoft.com/office/powerpoint/2010/main" val="282588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E517F7C1-8793-89A1-6E25-3ADB0798CE67}"/>
              </a:ext>
            </a:extLst>
          </p:cNvPr>
          <p:cNvPicPr>
            <a:picLocks noChangeAspect="1"/>
          </p:cNvPicPr>
          <p:nvPr/>
        </p:nvPicPr>
        <p:blipFill>
          <a:blip r:embed="rId3"/>
          <a:stretch>
            <a:fillRect/>
          </a:stretch>
        </p:blipFill>
        <p:spPr>
          <a:xfrm>
            <a:off x="1229360" y="1339850"/>
            <a:ext cx="6685280" cy="4178300"/>
          </a:xfrm>
          <a:prstGeom prst="rect">
            <a:avLst/>
          </a:prstGeom>
        </p:spPr>
      </p:pic>
      <p:sp>
        <p:nvSpPr>
          <p:cNvPr id="6" name="Slide Number Placeholder 5">
            <a:extLst>
              <a:ext uri="{FF2B5EF4-FFF2-40B4-BE49-F238E27FC236}">
                <a16:creationId xmlns:a16="http://schemas.microsoft.com/office/drawing/2014/main" id="{240150BF-6A1C-4F5B-6586-DBC6F05A229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44</a:t>
            </a:fld>
            <a:endParaRPr lang="en-US"/>
          </a:p>
        </p:txBody>
      </p:sp>
    </p:spTree>
    <p:extLst>
      <p:ext uri="{BB962C8B-B14F-4D97-AF65-F5344CB8AC3E}">
        <p14:creationId xmlns:p14="http://schemas.microsoft.com/office/powerpoint/2010/main" val="3380344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t>Data Flow Programming</a:t>
            </a:r>
            <a:r>
              <a:rPr lang="en-US" sz="1050" dirty="0"/>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45</a:t>
            </a:fld>
            <a:endParaRPr lang="en-US"/>
          </a:p>
        </p:txBody>
      </p:sp>
    </p:spTree>
    <p:extLst>
      <p:ext uri="{BB962C8B-B14F-4D97-AF65-F5344CB8AC3E}">
        <p14:creationId xmlns:p14="http://schemas.microsoft.com/office/powerpoint/2010/main" val="2389247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46</a:t>
            </a:fld>
            <a:endParaRPr lang="en-US"/>
          </a:p>
        </p:txBody>
      </p:sp>
    </p:spTree>
    <p:extLst>
      <p:ext uri="{BB962C8B-B14F-4D97-AF65-F5344CB8AC3E}">
        <p14:creationId xmlns:p14="http://schemas.microsoft.com/office/powerpoint/2010/main" val="1549194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47</a:t>
            </a:fld>
            <a:endParaRPr lang="en-US"/>
          </a:p>
        </p:txBody>
      </p:sp>
    </p:spTree>
    <p:extLst>
      <p:ext uri="{BB962C8B-B14F-4D97-AF65-F5344CB8AC3E}">
        <p14:creationId xmlns:p14="http://schemas.microsoft.com/office/powerpoint/2010/main" val="2099171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70415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5190472" y="1077433"/>
            <a:ext cx="3781295" cy="300082"/>
          </a:xfrm>
          <a:prstGeom prst="rect">
            <a:avLst/>
          </a:prstGeom>
          <a:noFill/>
          <a:ln w="19050">
            <a:solidFill>
              <a:schemeClr val="accent1"/>
            </a:solidFill>
          </a:ln>
        </p:spPr>
        <p:txBody>
          <a:bodyPr wrap="square" rtlCol="0">
            <a:spAutoFit/>
          </a:bodyPr>
          <a:lstStyle/>
          <a:p>
            <a:r>
              <a:rPr lang="en-US" sz="1350" dirty="0"/>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5190472" y="1468872"/>
            <a:ext cx="3781295" cy="577081"/>
          </a:xfrm>
          <a:prstGeom prst="rect">
            <a:avLst/>
          </a:prstGeom>
          <a:noFill/>
          <a:ln w="19050">
            <a:solidFill>
              <a:schemeClr val="accent1"/>
            </a:solidFill>
          </a:ln>
        </p:spPr>
        <p:txBody>
          <a:bodyPr wrap="square" rtlCol="0">
            <a:spAutoFit/>
          </a:bodyPr>
          <a:lstStyle/>
          <a:p>
            <a:r>
              <a:rPr lang="en-US" sz="1050" dirty="0"/>
              <a:t>Published in September 2014</a:t>
            </a:r>
          </a:p>
          <a:p>
            <a:r>
              <a:rPr lang="en-US" sz="1050" dirty="0"/>
              <a:t>Author(s): </a:t>
            </a:r>
            <a:r>
              <a:rPr lang="en-GB" sz="1050" dirty="0"/>
              <a:t>Jonas </a:t>
            </a:r>
            <a:r>
              <a:rPr lang="en-GB" sz="1050" dirty="0" err="1"/>
              <a:t>Bonér</a:t>
            </a:r>
            <a:r>
              <a:rPr lang="en-US" sz="1050" dirty="0"/>
              <a:t> (</a:t>
            </a:r>
            <a:r>
              <a:rPr lang="en-GB" sz="1050" dirty="0"/>
              <a:t>Erik Meijer, Martin </a:t>
            </a:r>
            <a:r>
              <a:rPr lang="en-GB" sz="1050" dirty="0" err="1"/>
              <a:t>Odersky</a:t>
            </a:r>
            <a:r>
              <a:rPr lang="en-GB" sz="1050" dirty="0"/>
              <a:t>, Greg Young, Martin Thompson, Roland Kuhn, James Ward and Guillaume Bort</a:t>
            </a:r>
            <a:r>
              <a:rPr lang="en-US" sz="1050" dirty="0"/>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5190472" y="2137310"/>
            <a:ext cx="3781295" cy="253916"/>
          </a:xfrm>
          <a:prstGeom prst="rect">
            <a:avLst/>
          </a:prstGeom>
          <a:noFill/>
          <a:ln w="19050">
            <a:solidFill>
              <a:schemeClr val="accent1"/>
            </a:solidFill>
          </a:ln>
        </p:spPr>
        <p:txBody>
          <a:bodyPr wrap="square" rtlCol="0">
            <a:spAutoFit/>
          </a:bodyPr>
          <a:lstStyle/>
          <a:p>
            <a:r>
              <a:rPr lang="en-GB" sz="1050" dirty="0"/>
              <a:t>Defines an architectural style: </a:t>
            </a:r>
            <a:r>
              <a:rPr lang="en-GB" sz="1050" b="1" dirty="0"/>
              <a:t>Reactive Applications</a:t>
            </a:r>
            <a:endParaRPr lang="en-US" sz="1050" b="1" dirty="0"/>
          </a:p>
        </p:txBody>
      </p:sp>
      <p:sp>
        <p:nvSpPr>
          <p:cNvPr id="10" name="TextBox 9">
            <a:extLst>
              <a:ext uri="{FF2B5EF4-FFF2-40B4-BE49-F238E27FC236}">
                <a16:creationId xmlns:a16="http://schemas.microsoft.com/office/drawing/2014/main" id="{51E1E8F9-55AF-E151-4532-47EEAE9D2555}"/>
              </a:ext>
            </a:extLst>
          </p:cNvPr>
          <p:cNvSpPr txBox="1"/>
          <p:nvPr/>
        </p:nvSpPr>
        <p:spPr>
          <a:xfrm>
            <a:off x="5190472" y="2542840"/>
            <a:ext cx="3781295" cy="253916"/>
          </a:xfrm>
          <a:prstGeom prst="rect">
            <a:avLst/>
          </a:prstGeom>
          <a:noFill/>
          <a:ln w="19050">
            <a:solidFill>
              <a:schemeClr val="accent1"/>
            </a:solidFill>
          </a:ln>
        </p:spPr>
        <p:txBody>
          <a:bodyPr wrap="square" rtlCol="0">
            <a:spAutoFit/>
          </a:bodyPr>
          <a:lstStyle/>
          <a:p>
            <a:r>
              <a:rPr lang="en-GB" sz="1050" dirty="0"/>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5542767" y="2915489"/>
            <a:ext cx="3429000" cy="369332"/>
          </a:xfrm>
          <a:prstGeom prst="rect">
            <a:avLst/>
          </a:prstGeom>
          <a:noFill/>
          <a:ln w="19050">
            <a:solidFill>
              <a:schemeClr val="accent1"/>
            </a:solidFill>
          </a:ln>
        </p:spPr>
        <p:txBody>
          <a:bodyPr wrap="square" rtlCol="0">
            <a:spAutoFit/>
          </a:bodyPr>
          <a:lstStyle/>
          <a:p>
            <a:r>
              <a:rPr lang="en-GB" sz="900" i="1" dirty="0"/>
              <a:t>react to events</a:t>
            </a:r>
            <a:r>
              <a:rPr lang="en-GB" sz="900" dirty="0"/>
              <a:t>: the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5542767" y="3240603"/>
            <a:ext cx="3429000" cy="230832"/>
          </a:xfrm>
          <a:prstGeom prst="rect">
            <a:avLst/>
          </a:prstGeom>
          <a:noFill/>
          <a:ln w="19050">
            <a:solidFill>
              <a:schemeClr val="accent1"/>
            </a:solidFill>
          </a:ln>
        </p:spPr>
        <p:txBody>
          <a:bodyPr wrap="square" rtlCol="0">
            <a:spAutoFit/>
          </a:bodyPr>
          <a:lstStyle/>
          <a:p>
            <a:r>
              <a:rPr lang="en-GB" sz="900" i="1" dirty="0"/>
              <a:t>react to load</a:t>
            </a:r>
            <a:r>
              <a:rPr lang="en-GB" sz="900" dirty="0"/>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5542767" y="3565717"/>
            <a:ext cx="3429000" cy="369332"/>
          </a:xfrm>
          <a:prstGeom prst="rect">
            <a:avLst/>
          </a:prstGeom>
          <a:noFill/>
          <a:ln w="19050">
            <a:solidFill>
              <a:schemeClr val="accent1"/>
            </a:solidFill>
          </a:ln>
        </p:spPr>
        <p:txBody>
          <a:bodyPr wrap="square" rtlCol="0">
            <a:spAutoFit/>
          </a:bodyPr>
          <a:lstStyle/>
          <a:p>
            <a:r>
              <a:rPr lang="en-GB" sz="900" i="1" dirty="0"/>
              <a:t>react to failure</a:t>
            </a:r>
            <a:r>
              <a:rPr lang="en-GB" sz="900" dirty="0"/>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5542767" y="3894678"/>
            <a:ext cx="3429000" cy="230832"/>
          </a:xfrm>
          <a:prstGeom prst="rect">
            <a:avLst/>
          </a:prstGeom>
          <a:noFill/>
          <a:ln w="19050">
            <a:solidFill>
              <a:schemeClr val="accent1"/>
            </a:solidFill>
          </a:ln>
        </p:spPr>
        <p:txBody>
          <a:bodyPr wrap="square" rtlCol="0">
            <a:spAutoFit/>
          </a:bodyPr>
          <a:lstStyle/>
          <a:p>
            <a:r>
              <a:rPr lang="en-GB" sz="900" i="1" dirty="0"/>
              <a:t>react to users</a:t>
            </a:r>
            <a:r>
              <a:rPr lang="en-GB" sz="900" dirty="0"/>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5190472" y="4301181"/>
            <a:ext cx="3781295" cy="738664"/>
          </a:xfrm>
          <a:prstGeom prst="rect">
            <a:avLst/>
          </a:prstGeom>
          <a:noFill/>
          <a:ln w="19050">
            <a:solidFill>
              <a:schemeClr val="accent1"/>
            </a:solidFill>
          </a:ln>
        </p:spPr>
        <p:txBody>
          <a:bodyPr wrap="square" rtlCol="0">
            <a:spAutoFit/>
          </a:bodyPr>
          <a:lstStyle/>
          <a:p>
            <a:r>
              <a:rPr lang="en-GB" sz="1050" b="1" dirty="0"/>
              <a:t>Responsive</a:t>
            </a:r>
            <a:r>
              <a:rPr lang="en-GB" sz="1050" dirty="0"/>
              <a:t>: The system responds in a timely manner.</a:t>
            </a:r>
          </a:p>
          <a:p>
            <a:r>
              <a:rPr lang="en-GB" sz="1050" b="1" dirty="0"/>
              <a:t>Resilient</a:t>
            </a:r>
            <a:r>
              <a:rPr lang="en-GB" sz="1050" dirty="0"/>
              <a:t>: The system stays responsive in the presence of failure.</a:t>
            </a:r>
          </a:p>
          <a:p>
            <a:r>
              <a:rPr lang="en-GB" sz="1050" b="1" dirty="0"/>
              <a:t>Elastic</a:t>
            </a:r>
            <a:r>
              <a:rPr lang="en-GB" sz="1050" dirty="0"/>
              <a:t>: The system stays responsive under varying workload.</a:t>
            </a:r>
          </a:p>
          <a:p>
            <a:r>
              <a:rPr lang="en-GB" sz="1050" b="1" dirty="0"/>
              <a:t>Message Driven</a:t>
            </a:r>
            <a:r>
              <a:rPr lang="en-GB" sz="1050" dirty="0"/>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5190472" y="5154010"/>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49</a:t>
            </a:fld>
            <a:endParaRPr lang="en-US"/>
          </a:p>
        </p:txBody>
      </p:sp>
      <p:pic>
        <p:nvPicPr>
          <p:cNvPr id="17" name="Picture 16" descr="Table&#10;&#10;Description automatically generated">
            <a:extLst>
              <a:ext uri="{FF2B5EF4-FFF2-40B4-BE49-F238E27FC236}">
                <a16:creationId xmlns:a16="http://schemas.microsoft.com/office/drawing/2014/main" id="{6A9F5944-86E8-42CB-FB2A-5E304ED89EC8}"/>
              </a:ext>
            </a:extLst>
          </p:cNvPr>
          <p:cNvPicPr>
            <a:picLocks noChangeAspect="1"/>
          </p:cNvPicPr>
          <p:nvPr/>
        </p:nvPicPr>
        <p:blipFill>
          <a:blip r:embed="rId4"/>
          <a:stretch>
            <a:fillRect/>
          </a:stretch>
        </p:blipFill>
        <p:spPr>
          <a:xfrm>
            <a:off x="123084" y="1174880"/>
            <a:ext cx="4646507" cy="4508240"/>
          </a:xfrm>
          <a:prstGeom prst="rect">
            <a:avLst/>
          </a:prstGeom>
          <a:ln w="76200">
            <a:solidFill>
              <a:schemeClr val="accent1"/>
            </a:solidFill>
          </a:ln>
        </p:spPr>
      </p:pic>
    </p:spTree>
    <p:extLst>
      <p:ext uri="{BB962C8B-B14F-4D97-AF65-F5344CB8AC3E}">
        <p14:creationId xmlns:p14="http://schemas.microsoft.com/office/powerpoint/2010/main" val="4090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Conversations</a:t>
            </a:r>
          </a:p>
        </p:txBody>
      </p:sp>
      <p:sp>
        <p:nvSpPr>
          <p:cNvPr id="3" name="Content Placeholder 2"/>
          <p:cNvSpPr>
            <a:spLocks noGrp="1"/>
          </p:cNvSpPr>
          <p:nvPr>
            <p:ph idx="1"/>
          </p:nvPr>
        </p:nvSpPr>
        <p:spPr/>
        <p:txBody>
          <a:bodyPr>
            <a:normAutofit fontScale="92500" lnSpcReduction="10000"/>
          </a:bodyPr>
          <a:lstStyle/>
          <a:p>
            <a:r>
              <a:rPr lang="en-US" sz="2000" dirty="0"/>
              <a:t>Queues and Streams</a:t>
            </a:r>
          </a:p>
          <a:p>
            <a:r>
              <a:rPr lang="en-US" sz="2000" dirty="0"/>
              <a:t>Conversation Patterns</a:t>
            </a:r>
          </a:p>
          <a:p>
            <a:pPr lvl="1"/>
            <a:r>
              <a:rPr lang="en-US" sz="1600" dirty="0"/>
              <a:t>Activity and Correlation</a:t>
            </a:r>
          </a:p>
          <a:p>
            <a:pPr lvl="1"/>
            <a:r>
              <a:rPr lang="en-US" sz="1600" dirty="0"/>
              <a:t>Repair and Clarification</a:t>
            </a:r>
          </a:p>
          <a:p>
            <a:pPr lvl="1"/>
            <a:r>
              <a:rPr lang="en-US" sz="1600" dirty="0"/>
              <a:t>Reliable Messaging</a:t>
            </a:r>
          </a:p>
          <a:p>
            <a:pPr lvl="1"/>
            <a:r>
              <a:rPr lang="en-US" sz="1600" dirty="0"/>
              <a:t>Fat and Skinny</a:t>
            </a:r>
          </a:p>
          <a:p>
            <a:pPr lvl="1"/>
            <a:r>
              <a:rPr lang="en-US" sz="1600" dirty="0"/>
              <a:t>Conversations</a:t>
            </a:r>
          </a:p>
          <a:p>
            <a:r>
              <a:rPr lang="en-US" sz="2000" dirty="0"/>
              <a:t>Reactive Architectures</a:t>
            </a:r>
          </a:p>
          <a:p>
            <a:pPr lvl="1"/>
            <a:r>
              <a:rPr lang="en-US" sz="1600" dirty="0"/>
              <a:t>Message Passing</a:t>
            </a:r>
          </a:p>
          <a:p>
            <a:pPr lvl="1"/>
            <a:r>
              <a:rPr lang="en-US" sz="1600" dirty="0"/>
              <a:t>Paper Based Flows</a:t>
            </a:r>
          </a:p>
          <a:p>
            <a:pPr lvl="1"/>
            <a:r>
              <a:rPr lang="en-US" sz="1600" dirty="0"/>
              <a:t>Flow Based Programming</a:t>
            </a:r>
          </a:p>
          <a:p>
            <a:r>
              <a:rPr lang="en-US" sz="2000" dirty="0"/>
              <a:t>Managing Async APIs</a:t>
            </a:r>
          </a:p>
          <a:p>
            <a:pPr lvl="1"/>
            <a:r>
              <a:rPr lang="en-US" sz="1600" dirty="0"/>
              <a:t>Versioning</a:t>
            </a:r>
          </a:p>
          <a:p>
            <a:pPr lvl="1"/>
            <a:r>
              <a:rPr lang="en-US" sz="1600" dirty="0"/>
              <a:t>Documentation</a:t>
            </a:r>
          </a:p>
          <a:p>
            <a:pPr lvl="1"/>
            <a:r>
              <a:rPr lang="en-US" sz="1600" dirty="0">
                <a:solidFill>
                  <a:schemeClr val="tx1">
                    <a:lumMod val="50000"/>
                    <a:lumOff val="50000"/>
                  </a:schemeClr>
                </a:solidFill>
              </a:rPr>
              <a:t>Observability</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08476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50</a:t>
            </a:fld>
            <a:endParaRPr lang="en-US"/>
          </a:p>
        </p:txBody>
      </p:sp>
    </p:spTree>
    <p:extLst>
      <p:ext uri="{BB962C8B-B14F-4D97-AF65-F5344CB8AC3E}">
        <p14:creationId xmlns:p14="http://schemas.microsoft.com/office/powerpoint/2010/main" val="3953643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51</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6174200" y="4492930"/>
            <a:ext cx="2487200" cy="1061829"/>
          </a:xfrm>
          <a:prstGeom prst="rect">
            <a:avLst/>
          </a:prstGeom>
          <a:noFill/>
          <a:ln>
            <a:solidFill>
              <a:schemeClr val="accent1"/>
            </a:solidFill>
          </a:ln>
        </p:spPr>
        <p:txBody>
          <a:bodyPr wrap="square" rtlCol="0">
            <a:spAutoFit/>
          </a:bodyPr>
          <a:lstStyle/>
          <a:p>
            <a:r>
              <a:rPr lang="en-US" sz="1050" b="1" dirty="0"/>
              <a:t>Message Passing</a:t>
            </a:r>
            <a:r>
              <a:rPr lang="en-US" sz="1050" dirty="0"/>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28660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52</a:t>
            </a:fld>
            <a:endParaRPr lang="en-US"/>
          </a:p>
        </p:txBody>
      </p:sp>
    </p:spTree>
    <p:extLst>
      <p:ext uri="{BB962C8B-B14F-4D97-AF65-F5344CB8AC3E}">
        <p14:creationId xmlns:p14="http://schemas.microsoft.com/office/powerpoint/2010/main" val="3880244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53</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148610" y="4747350"/>
            <a:ext cx="2487200" cy="577081"/>
          </a:xfrm>
          <a:prstGeom prst="rect">
            <a:avLst/>
          </a:prstGeom>
          <a:noFill/>
          <a:ln>
            <a:solidFill>
              <a:schemeClr val="accent1"/>
            </a:solidFill>
          </a:ln>
        </p:spPr>
        <p:txBody>
          <a:bodyPr wrap="square" rtlCol="0">
            <a:spAutoFit/>
          </a:bodyPr>
          <a:lstStyle/>
          <a:p>
            <a:r>
              <a:rPr lang="en-US" sz="1050" b="1" dirty="0"/>
              <a:t>Partitioning</a:t>
            </a:r>
            <a:r>
              <a:rPr lang="en-US" sz="1050" dirty="0"/>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6243050" y="1233486"/>
            <a:ext cx="2487200" cy="738664"/>
          </a:xfrm>
          <a:prstGeom prst="rect">
            <a:avLst/>
          </a:prstGeom>
          <a:noFill/>
          <a:ln>
            <a:solidFill>
              <a:schemeClr val="accent1"/>
            </a:solidFill>
          </a:ln>
        </p:spPr>
        <p:txBody>
          <a:bodyPr wrap="square" rtlCol="0">
            <a:spAutoFit/>
          </a:bodyPr>
          <a:lstStyle/>
          <a:p>
            <a:r>
              <a:rPr lang="en-US" sz="1050" b="1" dirty="0"/>
              <a:t>Coordinate Dataflow</a:t>
            </a:r>
            <a:r>
              <a:rPr lang="en-US" sz="1050" dirty="0"/>
              <a:t> A reactive </a:t>
            </a:r>
            <a:r>
              <a:rPr lang="en-US" sz="1050" i="1" dirty="0"/>
              <a:t>principle</a:t>
            </a:r>
            <a:r>
              <a:rPr lang="en-US" sz="1050" dirty="0"/>
              <a:t> where we “orchestrate a continuous steady flow of information” focusing on division by behavior, not structure</a:t>
            </a:r>
          </a:p>
        </p:txBody>
      </p:sp>
    </p:spTree>
    <p:extLst>
      <p:ext uri="{BB962C8B-B14F-4D97-AF65-F5344CB8AC3E}">
        <p14:creationId xmlns:p14="http://schemas.microsoft.com/office/powerpoint/2010/main" val="392242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1283923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55</a:t>
            </a:fld>
            <a:endParaRPr lang="en-US"/>
          </a:p>
        </p:txBody>
      </p:sp>
    </p:spTree>
    <p:extLst>
      <p:ext uri="{BB962C8B-B14F-4D97-AF65-F5344CB8AC3E}">
        <p14:creationId xmlns:p14="http://schemas.microsoft.com/office/powerpoint/2010/main" val="3220946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56</a:t>
            </a:fld>
            <a:endParaRPr lang="en-US"/>
          </a:p>
        </p:txBody>
      </p:sp>
    </p:spTree>
    <p:extLst>
      <p:ext uri="{BB962C8B-B14F-4D97-AF65-F5344CB8AC3E}">
        <p14:creationId xmlns:p14="http://schemas.microsoft.com/office/powerpoint/2010/main" val="23092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57</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2165786" y="4015496"/>
            <a:ext cx="2487200" cy="738664"/>
          </a:xfrm>
          <a:prstGeom prst="rect">
            <a:avLst/>
          </a:prstGeom>
          <a:noFill/>
          <a:ln>
            <a:solidFill>
              <a:schemeClr val="accent1"/>
            </a:solidFill>
          </a:ln>
        </p:spPr>
        <p:txBody>
          <a:bodyPr wrap="square" rtlCol="0">
            <a:spAutoFit/>
          </a:bodyPr>
          <a:lstStyle/>
          <a:p>
            <a:r>
              <a:rPr lang="en-US" sz="1050" b="1" dirty="0"/>
              <a:t>Bulkheads</a:t>
            </a:r>
            <a:r>
              <a:rPr lang="en-US" sz="1050" dirty="0"/>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14749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a:stretch>
            <a:fillRect/>
          </a:stretch>
        </p:blipFill>
        <p:spPr>
          <a:xfrm>
            <a:off x="773545" y="1339850"/>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58</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131854" y="2033627"/>
            <a:ext cx="2487200" cy="900246"/>
          </a:xfrm>
          <a:prstGeom prst="rect">
            <a:avLst/>
          </a:prstGeom>
          <a:noFill/>
          <a:ln>
            <a:solidFill>
              <a:schemeClr val="accent1"/>
            </a:solidFill>
          </a:ln>
        </p:spPr>
        <p:txBody>
          <a:bodyPr wrap="square" rtlCol="0">
            <a:spAutoFit/>
          </a:bodyPr>
          <a:lstStyle/>
          <a:p>
            <a:r>
              <a:rPr lang="en-US" sz="1050" b="1" dirty="0"/>
              <a:t>Blocking Retry</a:t>
            </a:r>
            <a:r>
              <a:rPr lang="en-US" sz="1050" dirty="0"/>
              <a:t>: Blocking Retry – when we keep trying to process a message, such as when we cannot connect to a DB and retry, creates backpressure as we slow consumption</a:t>
            </a:r>
            <a:r>
              <a:rPr lang="en-US" sz="1050" i="1" dirty="0"/>
              <a:t>.</a:t>
            </a:r>
            <a:r>
              <a:rPr lang="en-US" sz="1050" dirty="0"/>
              <a:t> </a:t>
            </a:r>
          </a:p>
        </p:txBody>
      </p:sp>
    </p:spTree>
    <p:extLst>
      <p:ext uri="{BB962C8B-B14F-4D97-AF65-F5344CB8AC3E}">
        <p14:creationId xmlns:p14="http://schemas.microsoft.com/office/powerpoint/2010/main" val="416405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59</a:t>
            </a:fld>
            <a:endParaRPr lang="en-US"/>
          </a:p>
        </p:txBody>
      </p:sp>
    </p:spTree>
    <p:extLst>
      <p:ext uri="{BB962C8B-B14F-4D97-AF65-F5344CB8AC3E}">
        <p14:creationId xmlns:p14="http://schemas.microsoft.com/office/powerpoint/2010/main" val="3771079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 you get to write code?</a:t>
            </a:r>
          </a:p>
        </p:txBody>
      </p:sp>
      <p:sp>
        <p:nvSpPr>
          <p:cNvPr id="3" name="Content Placeholder 2"/>
          <p:cNvSpPr>
            <a:spLocks noGrp="1"/>
          </p:cNvSpPr>
          <p:nvPr>
            <p:ph idx="1"/>
          </p:nvPr>
        </p:nvSpPr>
        <p:spPr>
          <a:xfrm>
            <a:off x="457200" y="2624959"/>
            <a:ext cx="8229600" cy="1379482"/>
          </a:xfrm>
        </p:spPr>
        <p:txBody>
          <a:bodyPr>
            <a:noAutofit/>
          </a:bodyPr>
          <a:lstStyle/>
          <a:p>
            <a:pPr marL="0" indent="0" algn="ctr">
              <a:buNone/>
            </a:pPr>
            <a:r>
              <a:rPr lang="en-US" sz="2800" dirty="0"/>
              <a:t>When we get to messaging patterns, the afternoon of Day One, and then interspersed over Day Two</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1333864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60</a:t>
            </a:fld>
            <a:endParaRPr lang="en-US"/>
          </a:p>
        </p:txBody>
      </p:sp>
    </p:spTree>
    <p:extLst>
      <p:ext uri="{BB962C8B-B14F-4D97-AF65-F5344CB8AC3E}">
        <p14:creationId xmlns:p14="http://schemas.microsoft.com/office/powerpoint/2010/main" val="481359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61</a:t>
            </a:fld>
            <a:endParaRPr lang="en-US"/>
          </a:p>
        </p:txBody>
      </p:sp>
    </p:spTree>
    <p:extLst>
      <p:ext uri="{BB962C8B-B14F-4D97-AF65-F5344CB8AC3E}">
        <p14:creationId xmlns:p14="http://schemas.microsoft.com/office/powerpoint/2010/main" val="1679887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a:stretch>
            <a:fillRect/>
          </a:stretch>
        </p:blipFill>
        <p:spPr>
          <a:xfrm>
            <a:off x="611526" y="1339850"/>
            <a:ext cx="7920949" cy="4178300"/>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62</a:t>
            </a:fld>
            <a:endParaRPr lang="en-US"/>
          </a:p>
        </p:txBody>
      </p:sp>
    </p:spTree>
    <p:extLst>
      <p:ext uri="{BB962C8B-B14F-4D97-AF65-F5344CB8AC3E}">
        <p14:creationId xmlns:p14="http://schemas.microsoft.com/office/powerpoint/2010/main" val="941474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a:stretch>
            <a:fillRect/>
          </a:stretch>
        </p:blipFill>
        <p:spPr>
          <a:xfrm>
            <a:off x="482600" y="1598994"/>
            <a:ext cx="8178800" cy="3660011"/>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63</a:t>
            </a:fld>
            <a:endParaRPr lang="en-US"/>
          </a:p>
        </p:txBody>
      </p:sp>
    </p:spTree>
    <p:extLst>
      <p:ext uri="{BB962C8B-B14F-4D97-AF65-F5344CB8AC3E}">
        <p14:creationId xmlns:p14="http://schemas.microsoft.com/office/powerpoint/2010/main" val="3612377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a:stretch>
            <a:fillRect/>
          </a:stretch>
        </p:blipFill>
        <p:spPr>
          <a:xfrm>
            <a:off x="482600" y="1946593"/>
            <a:ext cx="8178800" cy="2964813"/>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64</a:t>
            </a:fld>
            <a:endParaRPr lang="en-US"/>
          </a:p>
        </p:txBody>
      </p:sp>
    </p:spTree>
    <p:extLst>
      <p:ext uri="{BB962C8B-B14F-4D97-AF65-F5344CB8AC3E}">
        <p14:creationId xmlns:p14="http://schemas.microsoft.com/office/powerpoint/2010/main" val="3583966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AFA65E4-4748-8805-B9DA-C2D8E82FFEC7}"/>
              </a:ext>
            </a:extLst>
          </p:cNvPr>
          <p:cNvPicPr>
            <a:picLocks noChangeAspect="1"/>
          </p:cNvPicPr>
          <p:nvPr/>
        </p:nvPicPr>
        <p:blipFill>
          <a:blip r:embed="rId2"/>
          <a:stretch>
            <a:fillRect/>
          </a:stretch>
        </p:blipFill>
        <p:spPr>
          <a:xfrm>
            <a:off x="482600" y="1967040"/>
            <a:ext cx="8178800" cy="2923921"/>
          </a:xfrm>
          <a:prstGeom prst="rect">
            <a:avLst/>
          </a:prstGeom>
        </p:spPr>
      </p:pic>
      <p:sp>
        <p:nvSpPr>
          <p:cNvPr id="2" name="Slide Number Placeholder 1">
            <a:extLst>
              <a:ext uri="{FF2B5EF4-FFF2-40B4-BE49-F238E27FC236}">
                <a16:creationId xmlns:a16="http://schemas.microsoft.com/office/drawing/2014/main" id="{42D2C8FD-BAC7-A408-0194-3B0C75A4E33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65</a:t>
            </a:fld>
            <a:endParaRPr lang="en-US"/>
          </a:p>
        </p:txBody>
      </p:sp>
      <p:sp>
        <p:nvSpPr>
          <p:cNvPr id="7" name="TextBox 6">
            <a:extLst>
              <a:ext uri="{FF2B5EF4-FFF2-40B4-BE49-F238E27FC236}">
                <a16:creationId xmlns:a16="http://schemas.microsoft.com/office/drawing/2014/main" id="{B553656C-2258-A158-CC01-666B2048701E}"/>
              </a:ext>
            </a:extLst>
          </p:cNvPr>
          <p:cNvSpPr txBox="1"/>
          <p:nvPr/>
        </p:nvSpPr>
        <p:spPr>
          <a:xfrm>
            <a:off x="5872813" y="4533170"/>
            <a:ext cx="2487200" cy="577081"/>
          </a:xfrm>
          <a:prstGeom prst="rect">
            <a:avLst/>
          </a:prstGeom>
          <a:noFill/>
          <a:ln>
            <a:solidFill>
              <a:schemeClr val="accent1"/>
            </a:solidFill>
          </a:ln>
        </p:spPr>
        <p:txBody>
          <a:bodyPr wrap="square" rtlCol="0">
            <a:spAutoFit/>
          </a:bodyPr>
          <a:lstStyle/>
          <a:p>
            <a:r>
              <a:rPr lang="en-US" sz="1050" b="1" dirty="0"/>
              <a:t>ECST: </a:t>
            </a:r>
            <a:r>
              <a:rPr lang="en-US" sz="1050" dirty="0"/>
              <a:t>Don’t forget, because we use ECST and not a GET, we support “Let it Crash” by components where we need to lookup</a:t>
            </a:r>
          </a:p>
        </p:txBody>
      </p:sp>
    </p:spTree>
    <p:extLst>
      <p:ext uri="{BB962C8B-B14F-4D97-AF65-F5344CB8AC3E}">
        <p14:creationId xmlns:p14="http://schemas.microsoft.com/office/powerpoint/2010/main" val="2091457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66</a:t>
            </a:fld>
            <a:endParaRPr lang="en-US"/>
          </a:p>
        </p:txBody>
      </p:sp>
    </p:spTree>
    <p:extLst>
      <p:ext uri="{BB962C8B-B14F-4D97-AF65-F5344CB8AC3E}">
        <p14:creationId xmlns:p14="http://schemas.microsoft.com/office/powerpoint/2010/main" val="3413184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67</a:t>
            </a:fld>
            <a:endParaRPr lang="en-US"/>
          </a:p>
        </p:txBody>
      </p:sp>
    </p:spTree>
    <p:extLst>
      <p:ext uri="{BB962C8B-B14F-4D97-AF65-F5344CB8AC3E}">
        <p14:creationId xmlns:p14="http://schemas.microsoft.com/office/powerpoint/2010/main" val="1493681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Messaging patterns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2213727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800" dirty="0"/>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t>You will need to be able to write code with an editor/IDE of your choice. </a:t>
            </a:r>
          </a:p>
          <a:p>
            <a:pPr marL="0" indent="0" algn="ctr">
              <a:buFont typeface="Arial"/>
              <a:buNone/>
            </a:pPr>
            <a:r>
              <a:rPr lang="en-US" sz="2800" dirty="0"/>
              <a:t>You can choose from: C#; Java; Python; Go; JavaScript</a:t>
            </a:r>
          </a:p>
        </p:txBody>
      </p:sp>
    </p:spTree>
    <p:extLst>
      <p:ext uri="{BB962C8B-B14F-4D97-AF65-F5344CB8AC3E}">
        <p14:creationId xmlns:p14="http://schemas.microsoft.com/office/powerpoint/2010/main" val="3998264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932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1361818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Message</a:t>
            </a:r>
          </a:p>
        </p:txBody>
      </p:sp>
      <p:sp>
        <p:nvSpPr>
          <p:cNvPr id="3" name="Text Placeholder 2"/>
          <p:cNvSpPr>
            <a:spLocks noGrp="1"/>
          </p:cNvSpPr>
          <p:nvPr>
            <p:ph type="body" idx="1"/>
          </p:nvPr>
        </p:nvSpPr>
        <p:spPr/>
        <p:txBody>
          <a:bodyPr/>
          <a:lstStyle/>
          <a:p>
            <a:r>
              <a:rPr lang="en-US" dirty="0"/>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2128959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Message Construction</a:t>
            </a:r>
          </a:p>
        </p:txBody>
      </p:sp>
      <p:sp>
        <p:nvSpPr>
          <p:cNvPr id="3" name="Content Placeholder 2"/>
          <p:cNvSpPr>
            <a:spLocks noGrp="1"/>
          </p:cNvSpPr>
          <p:nvPr>
            <p:ph idx="1"/>
          </p:nvPr>
        </p:nvSpPr>
        <p:spPr>
          <a:xfrm>
            <a:off x="457200" y="1417638"/>
            <a:ext cx="8229600" cy="656603"/>
          </a:xfrm>
        </p:spPr>
        <p:txBody>
          <a:bodyPr/>
          <a:lstStyle/>
          <a:p>
            <a:pPr marL="0" indent="0" algn="ctr">
              <a:buNone/>
            </a:pPr>
            <a:r>
              <a:rPr lang="en-US" sz="2400" dirty="0"/>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73</a:t>
            </a:fld>
            <a:endParaRPr lang="en-US"/>
          </a:p>
        </p:txBody>
      </p:sp>
      <p:sp>
        <p:nvSpPr>
          <p:cNvPr id="6" name="Rectangle 5"/>
          <p:cNvSpPr/>
          <p:nvPr/>
        </p:nvSpPr>
        <p:spPr>
          <a:xfrm>
            <a:off x="785648" y="2329805"/>
            <a:ext cx="7572704" cy="461665"/>
          </a:xfrm>
          <a:prstGeom prst="rect">
            <a:avLst/>
          </a:prstGeom>
        </p:spPr>
        <p:txBody>
          <a:bodyPr wrap="square">
            <a:spAutoFit/>
          </a:bodyPr>
          <a:lstStyle/>
          <a:p>
            <a:pPr algn="ctr"/>
            <a:r>
              <a:rPr lang="en-US" sz="2400" dirty="0"/>
              <a:t>The body contains data for the consumer</a:t>
            </a:r>
          </a:p>
        </p:txBody>
      </p:sp>
      <p:sp>
        <p:nvSpPr>
          <p:cNvPr id="7" name="Rectangle 6"/>
          <p:cNvSpPr/>
          <p:nvPr/>
        </p:nvSpPr>
        <p:spPr>
          <a:xfrm>
            <a:off x="1190296" y="4868750"/>
            <a:ext cx="6763408" cy="830997"/>
          </a:xfrm>
          <a:prstGeom prst="rect">
            <a:avLst/>
          </a:prstGeom>
        </p:spPr>
        <p:txBody>
          <a:bodyPr wrap="square">
            <a:spAutoFit/>
          </a:bodyPr>
          <a:lstStyle/>
          <a:p>
            <a:pPr algn="ctr"/>
            <a:r>
              <a:rPr lang="en-US" sz="2400" dirty="0"/>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950775" y="3217240"/>
            <a:ext cx="7572704" cy="461665"/>
          </a:xfrm>
          <a:prstGeom prst="rect">
            <a:avLst/>
          </a:prstGeom>
        </p:spPr>
        <p:txBody>
          <a:bodyPr wrap="square">
            <a:spAutoFit/>
          </a:bodyPr>
          <a:lstStyle/>
          <a:p>
            <a:pPr algn="ctr"/>
            <a:r>
              <a:rPr lang="en-US" sz="2400" dirty="0"/>
              <a:t>The header contains metadata for any </a:t>
            </a:r>
            <a:r>
              <a:rPr lang="en-US" sz="2400" i="1" dirty="0"/>
              <a:t>filter</a:t>
            </a:r>
            <a:r>
              <a:rPr lang="en-US" sz="2400" dirty="0"/>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950775" y="4115865"/>
            <a:ext cx="7572704" cy="461665"/>
          </a:xfrm>
          <a:prstGeom prst="rect">
            <a:avLst/>
          </a:prstGeom>
        </p:spPr>
        <p:txBody>
          <a:bodyPr wrap="square">
            <a:spAutoFit/>
          </a:bodyPr>
          <a:lstStyle/>
          <a:p>
            <a:pPr algn="ctr"/>
            <a:r>
              <a:rPr lang="en-US" sz="2400" dirty="0"/>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3646120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75</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Messaging</a:t>
            </a:r>
            <a:endParaRPr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Eventing</a:t>
            </a:r>
            <a:endParaRPr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3447720" y="1264588"/>
            <a:ext cx="1917697" cy="415498"/>
          </a:xfrm>
          <a:prstGeom prst="rect">
            <a:avLst/>
          </a:prstGeom>
          <a:noFill/>
        </p:spPr>
        <p:txBody>
          <a:bodyPr wrap="square" rtlCol="0">
            <a:spAutoFit/>
          </a:bodyPr>
          <a:lstStyle/>
          <a:p>
            <a:pPr algn="ctr"/>
            <a:r>
              <a:rPr lang="en-US" sz="2100" b="1" dirty="0"/>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76</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err="1"/>
              <a:t>Eventing</a:t>
            </a:r>
            <a:r>
              <a:rPr lang="en-US" sz="2700" b="1" dirty="0"/>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77</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42395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Messaging</a:t>
            </a:r>
            <a:endParaRPr sz="2400"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204633" cy="196443"/>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Eventing</a:t>
            </a:r>
            <a:endParaRPr sz="2400"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3129805" y="1335215"/>
            <a:ext cx="2556929" cy="403957"/>
          </a:xfrm>
          <a:prstGeom prst="rect">
            <a:avLst/>
          </a:prstGeom>
          <a:noFill/>
        </p:spPr>
        <p:txBody>
          <a:bodyPr wrap="square" rtlCol="0">
            <a:spAutoFit/>
          </a:bodyPr>
          <a:lstStyle/>
          <a:p>
            <a:pPr algn="ctr"/>
            <a:r>
              <a:rPr lang="en-US" sz="2025" b="1" dirty="0"/>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p:txBody>
          <a:bodyPr>
            <a:normAutofit/>
          </a:bodyPr>
          <a:lstStyle/>
          <a:p>
            <a:pPr algn="l"/>
            <a:r>
              <a:rPr lang="en-US" sz="2800" dirty="0"/>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646386" y="2009164"/>
            <a:ext cx="8040414" cy="1079938"/>
          </a:xfrm>
        </p:spPr>
        <p:txBody>
          <a:bodyPr>
            <a:normAutofit/>
          </a:bodyPr>
          <a:lstStyle/>
          <a:p>
            <a:pPr marL="0" indent="0" algn="ctr">
              <a:buNone/>
            </a:pPr>
            <a:r>
              <a:rPr lang="en-US" sz="2400" dirty="0"/>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p:txBody>
          <a:bodyPr/>
          <a:lstStyle/>
          <a:p>
            <a:fld id="{867D4A06-35AE-BD4A-84A9-613A26F3D41D}" type="slidenum">
              <a:rPr lang="en-US" smtClean="0"/>
              <a:pPr/>
              <a:t>78</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788277" y="3867914"/>
            <a:ext cx="8040414" cy="147526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Uses the well-established pattern for encapsulating a request as an object. The Command pattern [</a:t>
            </a:r>
            <a:r>
              <a:rPr lang="en-US" sz="2400" dirty="0" err="1"/>
              <a:t>GoF</a:t>
            </a:r>
            <a:r>
              <a:rPr lang="en-US" sz="2400" dirty="0"/>
              <a:t>] turns a request into an object that can be stored and passed around.</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20278-28E7-4472-16D2-BA18BB7D2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85AC2-7D4B-6314-E680-F5751D3F874A}"/>
              </a:ext>
            </a:extLst>
          </p:cNvPr>
          <p:cNvSpPr>
            <a:spLocks noGrp="1"/>
          </p:cNvSpPr>
          <p:nvPr>
            <p:ph type="title"/>
          </p:nvPr>
        </p:nvSpPr>
        <p:spPr/>
        <p:txBody>
          <a:bodyPr>
            <a:normAutofit/>
          </a:bodyPr>
          <a:lstStyle/>
          <a:p>
            <a:pPr algn="l"/>
            <a:r>
              <a:rPr lang="en-US" sz="2800" dirty="0"/>
              <a:t>Document Message</a:t>
            </a:r>
          </a:p>
        </p:txBody>
      </p:sp>
      <p:sp>
        <p:nvSpPr>
          <p:cNvPr id="4" name="Slide Number Placeholder 3">
            <a:extLst>
              <a:ext uri="{FF2B5EF4-FFF2-40B4-BE49-F238E27FC236}">
                <a16:creationId xmlns:a16="http://schemas.microsoft.com/office/drawing/2014/main" id="{03ED5C76-3352-FB6A-AD88-44FA7D9082D4}"/>
              </a:ext>
            </a:extLst>
          </p:cNvPr>
          <p:cNvSpPr>
            <a:spLocks noGrp="1"/>
          </p:cNvSpPr>
          <p:nvPr>
            <p:ph type="sldNum" sz="quarter" idx="12"/>
          </p:nvPr>
        </p:nvSpPr>
        <p:spPr/>
        <p:txBody>
          <a:bodyPr/>
          <a:lstStyle/>
          <a:p>
            <a:fld id="{867D4A06-35AE-BD4A-84A9-613A26F3D41D}" type="slidenum">
              <a:rPr lang="en-US" smtClean="0"/>
              <a:pPr/>
              <a:t>79</a:t>
            </a:fld>
            <a:endParaRPr lang="en-US"/>
          </a:p>
        </p:txBody>
      </p:sp>
      <p:sp>
        <p:nvSpPr>
          <p:cNvPr id="5" name="Rectangle 4">
            <a:extLst>
              <a:ext uri="{FF2B5EF4-FFF2-40B4-BE49-F238E27FC236}">
                <a16:creationId xmlns:a16="http://schemas.microsoft.com/office/drawing/2014/main" id="{2C21579D-508C-D22D-C2CE-FAD19BFC7792}"/>
              </a:ext>
            </a:extLst>
          </p:cNvPr>
          <p:cNvSpPr/>
          <p:nvPr/>
        </p:nvSpPr>
        <p:spPr>
          <a:xfrm>
            <a:off x="1087820" y="2375890"/>
            <a:ext cx="7283670" cy="830997"/>
          </a:xfrm>
          <a:prstGeom prst="rect">
            <a:avLst/>
          </a:prstGeom>
        </p:spPr>
        <p:txBody>
          <a:bodyPr wrap="square">
            <a:spAutoFit/>
          </a:bodyPr>
          <a:lstStyle/>
          <a:p>
            <a:pPr algn="ctr"/>
            <a:r>
              <a:rPr lang="en-US" sz="2400" dirty="0"/>
              <a:t>Use a Document Message to reliably transfer a data structure between applications.</a:t>
            </a:r>
          </a:p>
        </p:txBody>
      </p:sp>
      <p:sp>
        <p:nvSpPr>
          <p:cNvPr id="6" name="Rectangle 5">
            <a:extLst>
              <a:ext uri="{FF2B5EF4-FFF2-40B4-BE49-F238E27FC236}">
                <a16:creationId xmlns:a16="http://schemas.microsoft.com/office/drawing/2014/main" id="{6AE0B757-D6BD-E612-3F42-D27469CCE46F}"/>
              </a:ext>
            </a:extLst>
          </p:cNvPr>
          <p:cNvSpPr/>
          <p:nvPr/>
        </p:nvSpPr>
        <p:spPr>
          <a:xfrm>
            <a:off x="1552903" y="3966937"/>
            <a:ext cx="6038194" cy="830997"/>
          </a:xfrm>
          <a:prstGeom prst="rect">
            <a:avLst/>
          </a:prstGeom>
        </p:spPr>
        <p:txBody>
          <a:bodyPr wrap="square">
            <a:spAutoFit/>
          </a:bodyPr>
          <a:lstStyle/>
          <a:p>
            <a:pPr algn="ctr"/>
            <a:r>
              <a:rPr lang="en-US" sz="2400" dirty="0"/>
              <a:t>The receiver decides what, if anything, to do with the data</a:t>
            </a:r>
          </a:p>
        </p:txBody>
      </p:sp>
    </p:spTree>
    <p:extLst>
      <p:ext uri="{BB962C8B-B14F-4D97-AF65-F5344CB8AC3E}">
        <p14:creationId xmlns:p14="http://schemas.microsoft.com/office/powerpoint/2010/main" val="102913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Code</a:t>
            </a:r>
          </a:p>
        </p:txBody>
      </p:sp>
      <p:sp>
        <p:nvSpPr>
          <p:cNvPr id="3" name="Content Placeholder 2"/>
          <p:cNvSpPr>
            <a:spLocks noGrp="1"/>
          </p:cNvSpPr>
          <p:nvPr>
            <p:ph idx="1"/>
          </p:nvPr>
        </p:nvSpPr>
        <p:spPr>
          <a:xfrm>
            <a:off x="472190" y="2751082"/>
            <a:ext cx="8229600" cy="2204739"/>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https://github.com/iancooper/Practical-Messaging-Go</a:t>
            </a:r>
            <a:endParaRPr lang="en-US" sz="2400" dirty="0"/>
          </a:p>
          <a:p>
            <a:pPr marL="0" indent="0" algn="ctr">
              <a:buNone/>
            </a:pPr>
            <a:r>
              <a:rPr lang="en-US" sz="2400" dirty="0">
                <a:hlinkClick r:id="rId7"/>
              </a:rPr>
              <a:t>https://github.com/iancooper/Practical-Messaging-Java</a:t>
            </a: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A6B0F-154C-E35B-9A0D-089DFC9AB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712CD-5431-F146-CF3E-EE96A1D1B216}"/>
              </a:ext>
            </a:extLst>
          </p:cNvPr>
          <p:cNvSpPr>
            <a:spLocks noGrp="1"/>
          </p:cNvSpPr>
          <p:nvPr>
            <p:ph type="title"/>
          </p:nvPr>
        </p:nvSpPr>
        <p:spPr/>
        <p:txBody>
          <a:bodyPr>
            <a:normAutofit/>
          </a:bodyPr>
          <a:lstStyle/>
          <a:p>
            <a:pPr algn="l"/>
            <a:r>
              <a:rPr lang="en-US" sz="2800" dirty="0"/>
              <a:t>Event Message</a:t>
            </a:r>
          </a:p>
        </p:txBody>
      </p:sp>
      <p:sp>
        <p:nvSpPr>
          <p:cNvPr id="4" name="Slide Number Placeholder 3">
            <a:extLst>
              <a:ext uri="{FF2B5EF4-FFF2-40B4-BE49-F238E27FC236}">
                <a16:creationId xmlns:a16="http://schemas.microsoft.com/office/drawing/2014/main" id="{443DF234-6A3E-65B6-AB2B-2443B379E20E}"/>
              </a:ext>
            </a:extLst>
          </p:cNvPr>
          <p:cNvSpPr>
            <a:spLocks noGrp="1"/>
          </p:cNvSpPr>
          <p:nvPr>
            <p:ph type="sldNum" sz="quarter" idx="12"/>
          </p:nvPr>
        </p:nvSpPr>
        <p:spPr/>
        <p:txBody>
          <a:bodyPr/>
          <a:lstStyle/>
          <a:p>
            <a:fld id="{867D4A06-35AE-BD4A-84A9-613A26F3D41D}" type="slidenum">
              <a:rPr lang="en-US" smtClean="0"/>
              <a:pPr/>
              <a:t>80</a:t>
            </a:fld>
            <a:endParaRPr lang="en-US"/>
          </a:p>
        </p:txBody>
      </p:sp>
      <p:sp>
        <p:nvSpPr>
          <p:cNvPr id="5" name="Rectangle 4">
            <a:extLst>
              <a:ext uri="{FF2B5EF4-FFF2-40B4-BE49-F238E27FC236}">
                <a16:creationId xmlns:a16="http://schemas.microsoft.com/office/drawing/2014/main" id="{19930EA2-71CB-055B-595A-69AE29D82137}"/>
              </a:ext>
            </a:extLst>
          </p:cNvPr>
          <p:cNvSpPr/>
          <p:nvPr/>
        </p:nvSpPr>
        <p:spPr>
          <a:xfrm>
            <a:off x="961697" y="1894691"/>
            <a:ext cx="7504386" cy="830997"/>
          </a:xfrm>
          <a:prstGeom prst="rect">
            <a:avLst/>
          </a:prstGeom>
        </p:spPr>
        <p:txBody>
          <a:bodyPr wrap="square">
            <a:spAutoFit/>
          </a:bodyPr>
          <a:lstStyle/>
          <a:p>
            <a:pPr algn="ctr"/>
            <a:r>
              <a:rPr lang="en-US" sz="2400" dirty="0"/>
              <a:t>Use an Event Message for reliable, asynchronous event notification between applications.</a:t>
            </a:r>
          </a:p>
        </p:txBody>
      </p:sp>
      <p:sp>
        <p:nvSpPr>
          <p:cNvPr id="6" name="Rectangle 5">
            <a:extLst>
              <a:ext uri="{FF2B5EF4-FFF2-40B4-BE49-F238E27FC236}">
                <a16:creationId xmlns:a16="http://schemas.microsoft.com/office/drawing/2014/main" id="{F0B465A5-9DFF-A314-8936-47C96356FDD0}"/>
              </a:ext>
            </a:extLst>
          </p:cNvPr>
          <p:cNvSpPr/>
          <p:nvPr/>
        </p:nvSpPr>
        <p:spPr>
          <a:xfrm>
            <a:off x="961697" y="3688458"/>
            <a:ext cx="7504386" cy="1200329"/>
          </a:xfrm>
          <a:prstGeom prst="rect">
            <a:avLst/>
          </a:prstGeom>
        </p:spPr>
        <p:txBody>
          <a:bodyPr wrap="square">
            <a:spAutoFit/>
          </a:bodyPr>
          <a:lstStyle/>
          <a:p>
            <a:pPr algn="ctr"/>
            <a:r>
              <a:rPr lang="en-US" sz="2400" dirty="0"/>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2013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81</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t>Exercises</a:t>
            </a:r>
          </a:p>
        </p:txBody>
      </p:sp>
    </p:spTree>
    <p:extLst>
      <p:ext uri="{BB962C8B-B14F-4D97-AF65-F5344CB8AC3E}">
        <p14:creationId xmlns:p14="http://schemas.microsoft.com/office/powerpoint/2010/main" val="562101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82</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Videos</a:t>
            </a:r>
          </a:p>
          <a:p>
            <a:pPr marL="457200" indent="-457200">
              <a:buFont typeface="Arial" panose="020B0604020202020204" pitchFamily="34" charset="0"/>
              <a:buChar char="•"/>
            </a:pPr>
            <a:r>
              <a:rPr lang="en-GB" dirty="0"/>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83</a:t>
            </a:fld>
            <a:endParaRPr lang="en-US"/>
          </a:p>
        </p:txBody>
      </p:sp>
    </p:spTree>
    <p:extLst>
      <p:ext uri="{BB962C8B-B14F-4D97-AF65-F5344CB8AC3E}">
        <p14:creationId xmlns:p14="http://schemas.microsoft.com/office/powerpoint/2010/main" val="1259835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800" dirty="0"/>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84</a:t>
            </a:fld>
            <a:endParaRPr lang="en-US"/>
          </a:p>
        </p:txBody>
      </p:sp>
      <p:sp>
        <p:nvSpPr>
          <p:cNvPr id="6" name="Content Placeholder 4"/>
          <p:cNvSpPr txBox="1">
            <a:spLocks/>
          </p:cNvSpPr>
          <p:nvPr/>
        </p:nvSpPr>
        <p:spPr>
          <a:xfrm>
            <a:off x="457200" y="141763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A virtual pipe that connects producer and consumer</a:t>
            </a:r>
          </a:p>
        </p:txBody>
      </p:sp>
      <p:sp>
        <p:nvSpPr>
          <p:cNvPr id="7" name="Content Placeholder 4"/>
          <p:cNvSpPr txBox="1">
            <a:spLocks/>
          </p:cNvSpPr>
          <p:nvPr/>
        </p:nvSpPr>
        <p:spPr>
          <a:xfrm>
            <a:off x="1253521" y="2191537"/>
            <a:ext cx="6036233"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Logical Address (Topic or Routing Key)</a:t>
            </a:r>
          </a:p>
        </p:txBody>
      </p:sp>
      <p:sp>
        <p:nvSpPr>
          <p:cNvPr id="8" name="Content Placeholder 4"/>
          <p:cNvSpPr>
            <a:spLocks noGrp="1"/>
          </p:cNvSpPr>
          <p:nvPr>
            <p:ph idx="1"/>
          </p:nvPr>
        </p:nvSpPr>
        <p:spPr>
          <a:xfrm>
            <a:off x="1668861" y="4899961"/>
            <a:ext cx="5205545" cy="626489"/>
          </a:xfrm>
        </p:spPr>
        <p:txBody>
          <a:bodyPr>
            <a:noAutofit/>
          </a:bodyPr>
          <a:lstStyle/>
          <a:p>
            <a:pPr marL="0" indent="0" algn="ctr">
              <a:buNone/>
            </a:pPr>
            <a:r>
              <a:rPr lang="en-US" sz="2400" dirty="0"/>
              <a:t>Messaging is a ‘pipe’ not a ‘bucket’. </a:t>
            </a:r>
          </a:p>
        </p:txBody>
      </p:sp>
      <p:sp>
        <p:nvSpPr>
          <p:cNvPr id="9" name="Rectangle 8"/>
          <p:cNvSpPr/>
          <p:nvPr/>
        </p:nvSpPr>
        <p:spPr>
          <a:xfrm>
            <a:off x="3297265" y="3137555"/>
            <a:ext cx="1948739" cy="461665"/>
          </a:xfrm>
          <a:prstGeom prst="rect">
            <a:avLst/>
          </a:prstGeom>
        </p:spPr>
        <p:txBody>
          <a:bodyPr wrap="none">
            <a:spAutoFit/>
          </a:bodyPr>
          <a:lstStyle/>
          <a:p>
            <a:r>
              <a:rPr lang="en-US" sz="2400" dirty="0"/>
              <a:t>Unidirectional</a:t>
            </a:r>
          </a:p>
        </p:txBody>
      </p:sp>
      <p:sp>
        <p:nvSpPr>
          <p:cNvPr id="10" name="Rectangle 9"/>
          <p:cNvSpPr/>
          <p:nvPr/>
        </p:nvSpPr>
        <p:spPr>
          <a:xfrm>
            <a:off x="511560" y="4018758"/>
            <a:ext cx="7520151" cy="461665"/>
          </a:xfrm>
          <a:prstGeom prst="rect">
            <a:avLst/>
          </a:prstGeom>
        </p:spPr>
        <p:txBody>
          <a:bodyPr wrap="square">
            <a:spAutoFit/>
          </a:bodyPr>
          <a:lstStyle/>
          <a:p>
            <a:pPr algn="ctr"/>
            <a:r>
              <a:rPr lang="en-US" sz="2400" dirty="0"/>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85</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Datatype</a:t>
            </a:r>
            <a:r>
              <a:rPr lang="en-US" dirty="0"/>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86</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87</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88</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89</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90</a:t>
            </a:fld>
            <a:endParaRPr lang="en-US"/>
          </a:p>
        </p:txBody>
      </p:sp>
    </p:spTree>
    <p:extLst>
      <p:ext uri="{BB962C8B-B14F-4D97-AF65-F5344CB8AC3E}">
        <p14:creationId xmlns:p14="http://schemas.microsoft.com/office/powerpoint/2010/main" val="16906153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91</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92</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Message </a:t>
            </a:r>
            <a:r>
              <a:rPr lang="en-US" dirty="0" err="1"/>
              <a:t>PuMP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93</a:t>
            </a:fld>
            <a:endParaRPr lang="en-US"/>
          </a:p>
        </p:txBody>
      </p:sp>
    </p:spTree>
    <p:extLst>
      <p:ext uri="{BB962C8B-B14F-4D97-AF65-F5344CB8AC3E}">
        <p14:creationId xmlns:p14="http://schemas.microsoft.com/office/powerpoint/2010/main" val="34541113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94</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276999"/>
          </a:xfrm>
          <a:prstGeom prst="rect">
            <a:avLst/>
          </a:prstGeom>
          <a:noFill/>
        </p:spPr>
        <p:txBody>
          <a:bodyPr wrap="square" rtlCol="0">
            <a:spAutoFit/>
          </a:bodyPr>
          <a:lstStyle/>
          <a:p>
            <a:pPr algn="ctr"/>
            <a:r>
              <a:rPr lang="en-US" sz="1200" dirty="0"/>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13702" y="991089"/>
            <a:ext cx="1452698" cy="276999"/>
          </a:xfrm>
          <a:prstGeom prst="rect">
            <a:avLst/>
          </a:prstGeom>
          <a:noFill/>
        </p:spPr>
        <p:txBody>
          <a:bodyPr wrap="square" rtlCol="0">
            <a:spAutoFit/>
          </a:bodyPr>
          <a:lstStyle/>
          <a:p>
            <a:pPr algn="ctr"/>
            <a:r>
              <a:rPr lang="en-US" sz="1200" dirty="0"/>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t>Unrecoverable</a:t>
            </a:r>
          </a:p>
          <a:p>
            <a:pPr algn="ctr"/>
            <a:r>
              <a:rPr lang="en-US" sz="1200" dirty="0"/>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t>Recoverable</a:t>
            </a:r>
          </a:p>
          <a:p>
            <a:pPr algn="ctr"/>
            <a:r>
              <a:rPr lang="en-US" sz="1200" dirty="0"/>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95</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96</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97</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98</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99</a:t>
            </a:fld>
            <a:endParaRPr lang="en-US"/>
          </a:p>
        </p:txBody>
      </p:sp>
    </p:spTree>
    <p:extLst>
      <p:ext uri="{BB962C8B-B14F-4D97-AF65-F5344CB8AC3E}">
        <p14:creationId xmlns:p14="http://schemas.microsoft.com/office/powerpoint/2010/main" val="3177694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28309</TotalTime>
  <Words>11957</Words>
  <Application>Microsoft Macintosh PowerPoint</Application>
  <PresentationFormat>On-screen Show (4:3)</PresentationFormat>
  <Paragraphs>935</Paragraphs>
  <Slides>114</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114</vt:i4>
      </vt:variant>
    </vt:vector>
  </HeadingPairs>
  <TitlesOfParts>
    <vt:vector size="121" baseType="lpstr">
      <vt:lpstr>Arial</vt:lpstr>
      <vt:lpstr>Calibri</vt:lpstr>
      <vt:lpstr>Chalkboard</vt:lpstr>
      <vt:lpstr>Inter Medium</vt:lpstr>
      <vt:lpstr>Palatino Linotype</vt:lpstr>
      <vt:lpstr>Ubuntu</vt:lpstr>
      <vt:lpstr>Office Theme</vt:lpstr>
      <vt:lpstr>Practical Messaging</vt:lpstr>
      <vt:lpstr>Who are you?</vt:lpstr>
      <vt:lpstr>PowerPoint Presentation</vt:lpstr>
      <vt:lpstr>Day One Messaging</vt:lpstr>
      <vt:lpstr>Day Two Conversations</vt:lpstr>
      <vt:lpstr>When do you get to write code?</vt:lpstr>
      <vt:lpstr>Prerequisites</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A Brief History of Autonomous Components</vt:lpstr>
      <vt:lpstr>The Price of Distribution</vt:lpstr>
      <vt:lpstr>PowerPoint Presentation</vt:lpstr>
      <vt:lpstr>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patterns</vt:lpstr>
      <vt:lpstr>PowerPoint Presentation</vt:lpstr>
      <vt:lpstr>PowerPoint Presentation</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Document Message</vt:lpstr>
      <vt:lpstr>Event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533</cp:revision>
  <dcterms:created xsi:type="dcterms:W3CDTF">2012-05-22T19:34:54Z</dcterms:created>
  <dcterms:modified xsi:type="dcterms:W3CDTF">2024-06-09T17:39:46Z</dcterms:modified>
</cp:coreProperties>
</file>